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5143500" cx="9144000"/>
  <p:notesSz cx="6858000" cy="9144000"/>
  <p:embeddedFontLst>
    <p:embeddedFont>
      <p:font typeface="Raleway"/>
      <p:regular r:id="rId17"/>
      <p:bold r:id="rId18"/>
      <p:italic r:id="rId19"/>
      <p:boldItalic r:id="rId20"/>
    </p:embeddedFont>
    <p:embeddedFont>
      <p:font typeface="Lato"/>
      <p:regular r:id="rId21"/>
      <p:bold r:id="rId22"/>
      <p:italic r:id="rId23"/>
      <p:boldItalic r:id="rId24"/>
    </p:embeddedFont>
    <p:embeddedFont>
      <p:font typeface="Tahoma"/>
      <p:regular r:id="rId25"/>
      <p:bold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aleway-boldItalic.fntdata"/><Relationship Id="rId22" Type="http://schemas.openxmlformats.org/officeDocument/2006/relationships/font" Target="fonts/Lato-bold.fntdata"/><Relationship Id="rId21" Type="http://schemas.openxmlformats.org/officeDocument/2006/relationships/font" Target="fonts/Lato-regular.fntdata"/><Relationship Id="rId24" Type="http://schemas.openxmlformats.org/officeDocument/2006/relationships/font" Target="fonts/Lato-boldItalic.fntdata"/><Relationship Id="rId23" Type="http://schemas.openxmlformats.org/officeDocument/2006/relationships/font" Target="fonts/Lato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Tahoma-bold.fntdata"/><Relationship Id="rId25" Type="http://schemas.openxmlformats.org/officeDocument/2006/relationships/font" Target="fonts/Tahoma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Raleway-regular.fntdata"/><Relationship Id="rId16" Type="http://schemas.openxmlformats.org/officeDocument/2006/relationships/slide" Target="slides/slide11.xml"/><Relationship Id="rId19" Type="http://schemas.openxmlformats.org/officeDocument/2006/relationships/font" Target="fonts/Raleway-italic.fntdata"/><Relationship Id="rId18" Type="http://schemas.openxmlformats.org/officeDocument/2006/relationships/font" Target="fonts/Raleway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c6fa3c898_0_0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c6fa3c89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aedebdc014_0_60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aedebdc014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9b584d8560_0_43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9b584d8560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c6fa3c898_0_5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c6fa3c898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9b584d8560_0_6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9b584d8560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aedebdc014_0_9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aedebdc014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aedebdc014_0_16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aedebdc014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aedebdc014_0_32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aedebdc014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aedebdc014_0_24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aedebdc014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aedebdc014_0_40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aedebdc014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aedebdc014_0_49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aedebdc014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" name="Google Shape;11;p2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2" name="Google Shape;12;p2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" name="Google Shape;13;p2"/>
          <p:cNvSpPr txBox="1"/>
          <p:nvPr>
            <p:ph type="ctrTitle"/>
          </p:nvPr>
        </p:nvSpPr>
        <p:spPr>
          <a:xfrm>
            <a:off x="2371725" y="630225"/>
            <a:ext cx="6331500" cy="154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" type="subTitle"/>
          </p:nvPr>
        </p:nvSpPr>
        <p:spPr>
          <a:xfrm>
            <a:off x="2390267" y="3238450"/>
            <a:ext cx="6331500" cy="124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5" name="Google Shape;15;p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9" name="Google Shape;59;p11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0" name="Google Shape;60;p11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1" name="Google Shape;61;p11"/>
          <p:cNvSpPr txBox="1"/>
          <p:nvPr>
            <p:ph hasCustomPrompt="1" type="title"/>
          </p:nvPr>
        </p:nvSpPr>
        <p:spPr>
          <a:xfrm>
            <a:off x="853950" y="1304850"/>
            <a:ext cx="74361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t>xx%</a:t>
            </a:r>
          </a:p>
        </p:txBody>
      </p:sp>
      <p:sp>
        <p:nvSpPr>
          <p:cNvPr id="62" name="Google Shape;62;p11"/>
          <p:cNvSpPr txBox="1"/>
          <p:nvPr>
            <p:ph idx="1" type="body"/>
          </p:nvPr>
        </p:nvSpPr>
        <p:spPr>
          <a:xfrm>
            <a:off x="853950" y="2919450"/>
            <a:ext cx="74361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3" name="Google Shape;63;p1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8" name="Google Shape;18;p3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9" name="Google Shape;19;p3"/>
          <p:cNvSpPr txBox="1"/>
          <p:nvPr>
            <p:ph type="title"/>
          </p:nvPr>
        </p:nvSpPr>
        <p:spPr>
          <a:xfrm>
            <a:off x="406425" y="1806825"/>
            <a:ext cx="8296800" cy="154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Google Shape;22;p4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3" name="Google Shape;23;p4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4" name="Google Shape;24;p4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5" name="Google Shape;25;p4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" type="body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Google Shape;29;p5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0" name="Google Shape;30;p5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" type="body"/>
          </p:nvPr>
        </p:nvSpPr>
        <p:spPr>
          <a:xfrm>
            <a:off x="2400303" y="1602675"/>
            <a:ext cx="30714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2" name="Google Shape;32;p5"/>
          <p:cNvSpPr txBox="1"/>
          <p:nvPr>
            <p:ph idx="2" type="body"/>
          </p:nvPr>
        </p:nvSpPr>
        <p:spPr>
          <a:xfrm>
            <a:off x="5650572" y="1602675"/>
            <a:ext cx="30714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3" name="Google Shape;33;p5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6"/>
          <p:cNvSpPr txBox="1"/>
          <p:nvPr>
            <p:ph type="title"/>
          </p:nvPr>
        </p:nvSpPr>
        <p:spPr>
          <a:xfrm>
            <a:off x="303300" y="411575"/>
            <a:ext cx="8520600" cy="63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6" name="Google Shape;36;p6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8" name="Google Shape;38;p7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9" name="Google Shape;39;p7"/>
          <p:cNvSpPr txBox="1"/>
          <p:nvPr>
            <p:ph type="title"/>
          </p:nvPr>
        </p:nvSpPr>
        <p:spPr>
          <a:xfrm>
            <a:off x="319500" y="936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0" name="Google Shape;40;p7"/>
          <p:cNvSpPr txBox="1"/>
          <p:nvPr>
            <p:ph idx="1" type="body"/>
          </p:nvPr>
        </p:nvSpPr>
        <p:spPr>
          <a:xfrm>
            <a:off x="319500" y="1846804"/>
            <a:ext cx="2808000" cy="280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1" name="Google Shape;41;p7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lt2"/>
        </a:solidFill>
      </p:bgPr>
    </p:bg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3" name="Google Shape;43;p8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4" name="Google Shape;44;p8"/>
          <p:cNvSpPr txBox="1"/>
          <p:nvPr>
            <p:ph type="title"/>
          </p:nvPr>
        </p:nvSpPr>
        <p:spPr>
          <a:xfrm>
            <a:off x="283103" y="712141"/>
            <a:ext cx="6244200" cy="3835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5" name="Google Shape;45;p8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9"/>
          <p:cNvSpPr/>
          <p:nvPr/>
        </p:nvSpPr>
        <p:spPr>
          <a:xfrm>
            <a:off x="4572000" y="1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8" name="Google Shape;48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9" name="Google Shape;49;p9"/>
          <p:cNvSpPr txBox="1"/>
          <p:nvPr>
            <p:ph type="title"/>
          </p:nvPr>
        </p:nvSpPr>
        <p:spPr>
          <a:xfrm>
            <a:off x="265500" y="1397350"/>
            <a:ext cx="4045200" cy="1318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0" name="Google Shape;50;p9"/>
          <p:cNvSpPr txBox="1"/>
          <p:nvPr>
            <p:ph idx="1" type="subTitle"/>
          </p:nvPr>
        </p:nvSpPr>
        <p:spPr>
          <a:xfrm>
            <a:off x="265500" y="273537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1" name="Google Shape;51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2" name="Google Shape;52;p9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4" name="Google Shape;54;p10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5" name="Google Shape;55;p10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6" name="Google Shape;56;p10"/>
          <p:cNvSpPr txBox="1"/>
          <p:nvPr>
            <p:ph idx="1" type="body"/>
          </p:nvPr>
        </p:nvSpPr>
        <p:spPr>
          <a:xfrm>
            <a:off x="328017" y="4226025"/>
            <a:ext cx="83886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57" name="Google Shape;57;p10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wiss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://sites.google.com/state.co.us/cdot-mta/home" TargetMode="External"/><Relationship Id="rId4" Type="http://schemas.openxmlformats.org/officeDocument/2006/relationships/hyperlink" Target="https://youtu.be/hiiEeMN7vbQ" TargetMode="External"/><Relationship Id="rId9" Type="http://schemas.openxmlformats.org/officeDocument/2006/relationships/image" Target="../media/image8.png"/><Relationship Id="rId5" Type="http://schemas.openxmlformats.org/officeDocument/2006/relationships/hyperlink" Target="https://www.interaction-design.org/literature/article/5-stages-in-the-design-thinking-process" TargetMode="External"/><Relationship Id="rId6" Type="http://schemas.openxmlformats.org/officeDocument/2006/relationships/hyperlink" Target="https://dschool.stanford.edu/" TargetMode="External"/><Relationship Id="rId7" Type="http://schemas.openxmlformats.org/officeDocument/2006/relationships/hyperlink" Target="https://dschool.stanford.edu/resources" TargetMode="External"/><Relationship Id="rId8" Type="http://schemas.openxmlformats.org/officeDocument/2006/relationships/image" Target="../media/image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Relationship Id="rId4" Type="http://schemas.openxmlformats.org/officeDocument/2006/relationships/image" Target="../media/image9.png"/><Relationship Id="rId5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3"/>
          <p:cNvSpPr txBox="1"/>
          <p:nvPr>
            <p:ph type="ctrTitle"/>
          </p:nvPr>
        </p:nvSpPr>
        <p:spPr>
          <a:xfrm>
            <a:off x="2371725" y="630225"/>
            <a:ext cx="6331500" cy="234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/>
              <a:t>NTTD Partner Spotlight:</a:t>
            </a:r>
            <a:br>
              <a:rPr lang="en" sz="4000"/>
            </a:br>
            <a:r>
              <a:rPr lang="en" sz="4000"/>
              <a:t>Colorado DOT &amp; Adaptability Best Practices</a:t>
            </a:r>
            <a:endParaRPr sz="4000"/>
          </a:p>
        </p:txBody>
      </p:sp>
      <p:sp>
        <p:nvSpPr>
          <p:cNvPr id="71" name="Google Shape;71;p13"/>
          <p:cNvSpPr txBox="1"/>
          <p:nvPr>
            <p:ph idx="1" type="subTitle"/>
          </p:nvPr>
        </p:nvSpPr>
        <p:spPr>
          <a:xfrm>
            <a:off x="2390267" y="3467050"/>
            <a:ext cx="6331500" cy="124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Kevin MacVittie  • Technical Training Programs Manager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12/3/2020</a:t>
            </a:r>
            <a:endParaRPr/>
          </a:p>
        </p:txBody>
      </p:sp>
      <p:pic>
        <p:nvPicPr>
          <p:cNvPr id="72" name="Google Shape;72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49050" y="3162250"/>
            <a:ext cx="5163400" cy="807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2"/>
          <p:cNvSpPr txBox="1"/>
          <p:nvPr/>
        </p:nvSpPr>
        <p:spPr>
          <a:xfrm>
            <a:off x="503500" y="1928825"/>
            <a:ext cx="5921100" cy="296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Tahoma"/>
              <a:buChar char="●"/>
            </a:pPr>
            <a:r>
              <a:rPr b="1" lang="en" sz="2000" u="sng">
                <a:solidFill>
                  <a:schemeClr val="hlink"/>
                </a:solidFill>
                <a:latin typeface="Tahoma"/>
                <a:ea typeface="Tahoma"/>
                <a:cs typeface="Tahoma"/>
                <a:sym typeface="Tahoma"/>
                <a:hlinkClick r:id="rId3"/>
              </a:rPr>
              <a:t>CDOT Training Services</a:t>
            </a:r>
            <a:endParaRPr b="1" sz="2000">
              <a:solidFill>
                <a:schemeClr val="dk2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Tahoma"/>
              <a:buChar char="●"/>
            </a:pPr>
            <a:r>
              <a:rPr b="1" lang="en" sz="2000" u="sng">
                <a:solidFill>
                  <a:schemeClr val="hlink"/>
                </a:solidFill>
                <a:latin typeface="Tahoma"/>
                <a:ea typeface="Tahoma"/>
                <a:cs typeface="Tahoma"/>
                <a:sym typeface="Tahoma"/>
                <a:hlinkClick r:id="rId4"/>
              </a:rPr>
              <a:t>Developing a Growth Mindset (YouTube)</a:t>
            </a:r>
            <a:endParaRPr b="1" sz="2000">
              <a:solidFill>
                <a:schemeClr val="dk2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Tahoma"/>
              <a:buChar char="●"/>
            </a:pPr>
            <a:r>
              <a:rPr b="1" lang="en" sz="2000" u="sng">
                <a:solidFill>
                  <a:schemeClr val="hlink"/>
                </a:solidFill>
                <a:latin typeface="Tahoma"/>
                <a:ea typeface="Tahoma"/>
                <a:cs typeface="Tahoma"/>
                <a:sym typeface="Tahoma"/>
                <a:hlinkClick r:id="rId5"/>
              </a:rPr>
              <a:t>Design Thinking Process</a:t>
            </a:r>
            <a:endParaRPr b="1" sz="2000">
              <a:solidFill>
                <a:schemeClr val="dk2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Tahoma"/>
              <a:buChar char="●"/>
            </a:pPr>
            <a:r>
              <a:rPr b="1" lang="en" sz="2000" u="sng">
                <a:solidFill>
                  <a:schemeClr val="hlink"/>
                </a:solidFill>
                <a:latin typeface="Tahoma"/>
                <a:ea typeface="Tahoma"/>
                <a:cs typeface="Tahoma"/>
                <a:sym typeface="Tahoma"/>
                <a:hlinkClick r:id="rId6"/>
              </a:rPr>
              <a:t>Stanford - Design Thinking</a:t>
            </a:r>
            <a:endParaRPr b="1" sz="2000">
              <a:solidFill>
                <a:schemeClr val="dk2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Tahoma"/>
              <a:buChar char="●"/>
            </a:pPr>
            <a:r>
              <a:rPr b="1" lang="en" sz="2000" u="sng">
                <a:solidFill>
                  <a:schemeClr val="hlink"/>
                </a:solidFill>
                <a:latin typeface="Tahoma"/>
                <a:ea typeface="Tahoma"/>
                <a:cs typeface="Tahoma"/>
                <a:sym typeface="Tahoma"/>
                <a:hlinkClick r:id="rId7"/>
              </a:rPr>
              <a:t>Stanford - Design Thinking Resources</a:t>
            </a:r>
            <a:endParaRPr b="1" sz="2000">
              <a:solidFill>
                <a:schemeClr val="dk2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138" name="Google Shape;138;p2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05725" y="552050"/>
            <a:ext cx="2491525" cy="389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22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700970" y="252425"/>
            <a:ext cx="4190980" cy="167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3"/>
          <p:cNvSpPr txBox="1"/>
          <p:nvPr>
            <p:ph type="title"/>
          </p:nvPr>
        </p:nvSpPr>
        <p:spPr>
          <a:xfrm>
            <a:off x="406425" y="1806825"/>
            <a:ext cx="8296800" cy="154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Questions?</a:t>
            </a:r>
            <a:endParaRPr/>
          </a:p>
        </p:txBody>
      </p:sp>
      <p:pic>
        <p:nvPicPr>
          <p:cNvPr id="145" name="Google Shape;145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33525" y="4173275"/>
            <a:ext cx="3169700" cy="495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4"/>
          <p:cNvSpPr txBox="1"/>
          <p:nvPr>
            <p:ph type="title"/>
          </p:nvPr>
        </p:nvSpPr>
        <p:spPr>
          <a:xfrm>
            <a:off x="265500" y="1912650"/>
            <a:ext cx="4045200" cy="131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Overview</a:t>
            </a:r>
            <a:endParaRPr/>
          </a:p>
        </p:txBody>
      </p:sp>
      <p:sp>
        <p:nvSpPr>
          <p:cNvPr id="78" name="Google Shape;78;p14"/>
          <p:cNvSpPr txBox="1"/>
          <p:nvPr>
            <p:ph idx="2" type="body"/>
          </p:nvPr>
        </p:nvSpPr>
        <p:spPr>
          <a:xfrm>
            <a:off x="4710900" y="353075"/>
            <a:ext cx="4316700" cy="406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●"/>
            </a:pPr>
            <a:r>
              <a:rPr lang="en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Mindset Change</a:t>
            </a:r>
            <a:endParaRPr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○"/>
            </a:pPr>
            <a:r>
              <a:rPr lang="en"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Fixed vs Growth Mindset</a:t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●"/>
            </a:pPr>
            <a:r>
              <a:rPr lang="en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Agile Planning - First 4 Months</a:t>
            </a:r>
            <a:endParaRPr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●"/>
            </a:pPr>
            <a:r>
              <a:rPr lang="en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Close Communication Gaps</a:t>
            </a:r>
            <a:endParaRPr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●"/>
            </a:pPr>
            <a:r>
              <a:rPr lang="en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Demonstrate “Ease of Use”</a:t>
            </a:r>
            <a:endParaRPr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●"/>
            </a:pPr>
            <a:r>
              <a:rPr lang="en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Deliberate Group Engagement</a:t>
            </a:r>
            <a:endParaRPr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●"/>
            </a:pPr>
            <a:r>
              <a:rPr lang="en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Shared Roles &amp; Responsibilities</a:t>
            </a:r>
            <a:endParaRPr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9" name="Google Shape;79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7175" y="263075"/>
            <a:ext cx="3169700" cy="495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5"/>
          <p:cNvSpPr txBox="1"/>
          <p:nvPr/>
        </p:nvSpPr>
        <p:spPr>
          <a:xfrm>
            <a:off x="849225" y="1151075"/>
            <a:ext cx="4694100" cy="35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000">
                <a:latin typeface="Tahoma"/>
                <a:ea typeface="Tahoma"/>
                <a:cs typeface="Tahoma"/>
                <a:sym typeface="Tahoma"/>
              </a:rPr>
              <a:t>Mindset Change</a:t>
            </a:r>
            <a:endParaRPr b="1" sz="4000">
              <a:latin typeface="Tahoma"/>
              <a:ea typeface="Tahoma"/>
              <a:cs typeface="Tahoma"/>
              <a:sym typeface="Tahoma"/>
            </a:endParaRPr>
          </a:p>
          <a:p>
            <a:pPr indent="-3937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Tahoma"/>
              <a:buChar char="●"/>
            </a:pPr>
            <a:r>
              <a:rPr b="1" lang="en" sz="2600">
                <a:latin typeface="Tahoma"/>
                <a:ea typeface="Tahoma"/>
                <a:cs typeface="Tahoma"/>
                <a:sym typeface="Tahoma"/>
              </a:rPr>
              <a:t>Plan for behavior shift</a:t>
            </a:r>
            <a:endParaRPr b="1" sz="2600">
              <a:latin typeface="Tahoma"/>
              <a:ea typeface="Tahoma"/>
              <a:cs typeface="Tahoma"/>
              <a:sym typeface="Tahoma"/>
            </a:endParaRPr>
          </a:p>
          <a:p>
            <a:pPr indent="-3937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Tahoma"/>
              <a:buChar char="●"/>
            </a:pPr>
            <a:r>
              <a:rPr b="1" lang="en" sz="2600">
                <a:latin typeface="Tahoma"/>
                <a:ea typeface="Tahoma"/>
                <a:cs typeface="Tahoma"/>
                <a:sym typeface="Tahoma"/>
              </a:rPr>
              <a:t>Solicit buy-in</a:t>
            </a:r>
            <a:endParaRPr b="1" sz="2600">
              <a:latin typeface="Tahoma"/>
              <a:ea typeface="Tahoma"/>
              <a:cs typeface="Tahoma"/>
              <a:sym typeface="Tahoma"/>
            </a:endParaRPr>
          </a:p>
          <a:p>
            <a:pPr indent="-3937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Tahoma"/>
              <a:buChar char="○"/>
            </a:pPr>
            <a:r>
              <a:rPr b="1" lang="en" sz="2600">
                <a:latin typeface="Tahoma"/>
                <a:ea typeface="Tahoma"/>
                <a:cs typeface="Tahoma"/>
                <a:sym typeface="Tahoma"/>
              </a:rPr>
              <a:t>Training Team</a:t>
            </a:r>
            <a:endParaRPr b="1" sz="2600">
              <a:latin typeface="Tahoma"/>
              <a:ea typeface="Tahoma"/>
              <a:cs typeface="Tahoma"/>
              <a:sym typeface="Tahoma"/>
            </a:endParaRPr>
          </a:p>
          <a:p>
            <a:pPr indent="-3937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Tahoma"/>
              <a:buChar char="○"/>
            </a:pPr>
            <a:r>
              <a:rPr b="1" lang="en" sz="2600">
                <a:latin typeface="Tahoma"/>
                <a:ea typeface="Tahoma"/>
                <a:cs typeface="Tahoma"/>
                <a:sym typeface="Tahoma"/>
              </a:rPr>
              <a:t>Stakeholders</a:t>
            </a:r>
            <a:endParaRPr b="1" sz="2600">
              <a:latin typeface="Tahoma"/>
              <a:ea typeface="Tahoma"/>
              <a:cs typeface="Tahoma"/>
              <a:sym typeface="Tahoma"/>
            </a:endParaRPr>
          </a:p>
          <a:p>
            <a:pPr indent="-3937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Tahoma"/>
              <a:buChar char="●"/>
            </a:pPr>
            <a:r>
              <a:rPr b="1" lang="en" sz="2600">
                <a:latin typeface="Tahoma"/>
                <a:ea typeface="Tahoma"/>
                <a:cs typeface="Tahoma"/>
                <a:sym typeface="Tahoma"/>
              </a:rPr>
              <a:t>2 Teams @ CDOT</a:t>
            </a:r>
            <a:endParaRPr b="1" sz="2600">
              <a:latin typeface="Tahoma"/>
              <a:ea typeface="Tahoma"/>
              <a:cs typeface="Tahoma"/>
              <a:sym typeface="Tahoma"/>
            </a:endParaRPr>
          </a:p>
          <a:p>
            <a:pPr indent="-3937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Tahoma"/>
              <a:buChar char="○"/>
            </a:pPr>
            <a:r>
              <a:rPr b="1" lang="en" sz="2600">
                <a:latin typeface="Tahoma"/>
                <a:ea typeface="Tahoma"/>
                <a:cs typeface="Tahoma"/>
                <a:sym typeface="Tahoma"/>
              </a:rPr>
              <a:t>1 Cohesive Approach</a:t>
            </a:r>
            <a:endParaRPr b="1" sz="2600"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85" name="Google Shape;85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5725" y="552050"/>
            <a:ext cx="2491525" cy="389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5"/>
          <p:cNvPicPr preferRelativeResize="0"/>
          <p:nvPr/>
        </p:nvPicPr>
        <p:blipFill rotWithShape="1">
          <a:blip r:embed="rId4">
            <a:alphaModFix/>
          </a:blip>
          <a:srcRect b="0" l="0" r="49869" t="0"/>
          <a:stretch/>
        </p:blipFill>
        <p:spPr>
          <a:xfrm>
            <a:off x="5670250" y="713225"/>
            <a:ext cx="3077399" cy="3926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6"/>
          <p:cNvSpPr txBox="1"/>
          <p:nvPr/>
        </p:nvSpPr>
        <p:spPr>
          <a:xfrm>
            <a:off x="849225" y="1151075"/>
            <a:ext cx="4694100" cy="35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000">
                <a:latin typeface="Tahoma"/>
                <a:ea typeface="Tahoma"/>
                <a:cs typeface="Tahoma"/>
                <a:sym typeface="Tahoma"/>
              </a:rPr>
              <a:t>Mindset Change</a:t>
            </a:r>
            <a:endParaRPr b="1" sz="4000">
              <a:latin typeface="Tahoma"/>
              <a:ea typeface="Tahoma"/>
              <a:cs typeface="Tahoma"/>
              <a:sym typeface="Tahoma"/>
            </a:endParaRPr>
          </a:p>
          <a:p>
            <a:pPr indent="-3937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Tahoma"/>
              <a:buChar char="●"/>
            </a:pPr>
            <a:r>
              <a:rPr b="1" lang="en" sz="2600">
                <a:latin typeface="Tahoma"/>
                <a:ea typeface="Tahoma"/>
                <a:cs typeface="Tahoma"/>
                <a:sym typeface="Tahoma"/>
              </a:rPr>
              <a:t>Eliminate barriers for audience</a:t>
            </a:r>
            <a:endParaRPr b="1" sz="2600">
              <a:latin typeface="Tahoma"/>
              <a:ea typeface="Tahoma"/>
              <a:cs typeface="Tahoma"/>
              <a:sym typeface="Tahoma"/>
            </a:endParaRPr>
          </a:p>
          <a:p>
            <a:pPr indent="-3937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Tahoma"/>
              <a:buChar char="●"/>
            </a:pPr>
            <a:r>
              <a:rPr b="1" lang="en" sz="2600">
                <a:latin typeface="Tahoma"/>
                <a:ea typeface="Tahoma"/>
                <a:cs typeface="Tahoma"/>
                <a:sym typeface="Tahoma"/>
              </a:rPr>
              <a:t>Project Consistency</a:t>
            </a:r>
            <a:endParaRPr b="1" sz="2600">
              <a:latin typeface="Tahoma"/>
              <a:ea typeface="Tahoma"/>
              <a:cs typeface="Tahoma"/>
              <a:sym typeface="Tahoma"/>
            </a:endParaRPr>
          </a:p>
          <a:p>
            <a:pPr indent="-3937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Tahoma"/>
              <a:buChar char="○"/>
            </a:pPr>
            <a:r>
              <a:rPr b="1" lang="en" sz="2600">
                <a:latin typeface="Tahoma"/>
                <a:ea typeface="Tahoma"/>
                <a:cs typeface="Tahoma"/>
                <a:sym typeface="Tahoma"/>
              </a:rPr>
              <a:t>Tools &amp; Resources</a:t>
            </a:r>
            <a:endParaRPr b="1" sz="2600">
              <a:latin typeface="Tahoma"/>
              <a:ea typeface="Tahoma"/>
              <a:cs typeface="Tahoma"/>
              <a:sym typeface="Tahoma"/>
            </a:endParaRPr>
          </a:p>
          <a:p>
            <a:pPr indent="-3937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Tahoma"/>
              <a:buChar char="○"/>
            </a:pPr>
            <a:r>
              <a:rPr b="1" lang="en" sz="2600">
                <a:latin typeface="Tahoma"/>
                <a:ea typeface="Tahoma"/>
                <a:cs typeface="Tahoma"/>
                <a:sym typeface="Tahoma"/>
              </a:rPr>
              <a:t>Communication</a:t>
            </a:r>
            <a:endParaRPr b="1" sz="2600">
              <a:latin typeface="Tahoma"/>
              <a:ea typeface="Tahoma"/>
              <a:cs typeface="Tahoma"/>
              <a:sym typeface="Tahoma"/>
            </a:endParaRPr>
          </a:p>
          <a:p>
            <a:pPr indent="-3937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Tahoma"/>
              <a:buChar char="○"/>
            </a:pPr>
            <a:r>
              <a:rPr b="1" lang="en" sz="2600">
                <a:latin typeface="Tahoma"/>
                <a:ea typeface="Tahoma"/>
                <a:cs typeface="Tahoma"/>
                <a:sym typeface="Tahoma"/>
              </a:rPr>
              <a:t>Adaptive to Feedback</a:t>
            </a:r>
            <a:endParaRPr b="1" sz="2600"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92" name="Google Shape;9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5725" y="552050"/>
            <a:ext cx="2491525" cy="389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6"/>
          <p:cNvPicPr preferRelativeResize="0"/>
          <p:nvPr/>
        </p:nvPicPr>
        <p:blipFill rotWithShape="1">
          <a:blip r:embed="rId4">
            <a:alphaModFix/>
          </a:blip>
          <a:srcRect b="0" l="49869" r="0" t="0"/>
          <a:stretch/>
        </p:blipFill>
        <p:spPr>
          <a:xfrm>
            <a:off x="5670250" y="713225"/>
            <a:ext cx="3077399" cy="3926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7"/>
          <p:cNvSpPr txBox="1"/>
          <p:nvPr/>
        </p:nvSpPr>
        <p:spPr>
          <a:xfrm>
            <a:off x="3770050" y="1151075"/>
            <a:ext cx="5143500" cy="35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000">
                <a:latin typeface="Tahoma"/>
                <a:ea typeface="Tahoma"/>
                <a:cs typeface="Tahoma"/>
                <a:sym typeface="Tahoma"/>
              </a:rPr>
              <a:t>Short Term Plan</a:t>
            </a:r>
            <a:endParaRPr b="1" sz="4000">
              <a:latin typeface="Tahoma"/>
              <a:ea typeface="Tahoma"/>
              <a:cs typeface="Tahoma"/>
              <a:sym typeface="Tahoma"/>
            </a:endParaRPr>
          </a:p>
          <a:p>
            <a:pPr indent="-3937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Tahoma"/>
              <a:buChar char="●"/>
            </a:pPr>
            <a:r>
              <a:rPr b="1" lang="en" sz="2600">
                <a:latin typeface="Tahoma"/>
                <a:ea typeface="Tahoma"/>
                <a:cs typeface="Tahoma"/>
                <a:sym typeface="Tahoma"/>
              </a:rPr>
              <a:t>Prioritize Actual Needs</a:t>
            </a:r>
            <a:endParaRPr b="1" sz="2600">
              <a:latin typeface="Tahoma"/>
              <a:ea typeface="Tahoma"/>
              <a:cs typeface="Tahoma"/>
              <a:sym typeface="Tahoma"/>
            </a:endParaRPr>
          </a:p>
          <a:p>
            <a:pPr indent="-3937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Tahoma"/>
              <a:buChar char="○"/>
            </a:pPr>
            <a:r>
              <a:rPr b="1" lang="en" sz="2600">
                <a:latin typeface="Tahoma"/>
                <a:ea typeface="Tahoma"/>
                <a:cs typeface="Tahoma"/>
                <a:sym typeface="Tahoma"/>
              </a:rPr>
              <a:t>Academy - 11 Programs</a:t>
            </a:r>
            <a:endParaRPr b="1" sz="2600">
              <a:latin typeface="Tahoma"/>
              <a:ea typeface="Tahoma"/>
              <a:cs typeface="Tahoma"/>
              <a:sym typeface="Tahoma"/>
            </a:endParaRPr>
          </a:p>
          <a:p>
            <a:pPr indent="-3937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Tahoma"/>
              <a:buChar char="○"/>
            </a:pPr>
            <a:r>
              <a:rPr b="1" lang="en" sz="2600">
                <a:latin typeface="Tahoma"/>
                <a:ea typeface="Tahoma"/>
                <a:cs typeface="Tahoma"/>
                <a:sym typeface="Tahoma"/>
              </a:rPr>
              <a:t>Redesigned 2 </a:t>
            </a:r>
            <a:r>
              <a:rPr b="1" lang="en" sz="2000">
                <a:latin typeface="Tahoma"/>
                <a:ea typeface="Tahoma"/>
                <a:cs typeface="Tahoma"/>
                <a:sym typeface="Tahoma"/>
              </a:rPr>
              <a:t>(to start)</a:t>
            </a:r>
            <a:endParaRPr b="1" sz="2000">
              <a:latin typeface="Tahoma"/>
              <a:ea typeface="Tahoma"/>
              <a:cs typeface="Tahoma"/>
              <a:sym typeface="Tahoma"/>
            </a:endParaRPr>
          </a:p>
          <a:p>
            <a:pPr indent="-3937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Tahoma"/>
              <a:buChar char="●"/>
            </a:pPr>
            <a:r>
              <a:rPr b="1" lang="en" sz="2600">
                <a:latin typeface="Tahoma"/>
                <a:ea typeface="Tahoma"/>
                <a:cs typeface="Tahoma"/>
                <a:sym typeface="Tahoma"/>
              </a:rPr>
              <a:t>Focus on Early/Big Wins</a:t>
            </a:r>
            <a:endParaRPr b="1" sz="2600">
              <a:latin typeface="Tahoma"/>
              <a:ea typeface="Tahoma"/>
              <a:cs typeface="Tahoma"/>
              <a:sym typeface="Tahoma"/>
            </a:endParaRPr>
          </a:p>
          <a:p>
            <a:pPr indent="-3937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Tahoma"/>
              <a:buChar char="○"/>
            </a:pPr>
            <a:r>
              <a:rPr b="1" lang="en" sz="2600">
                <a:latin typeface="Tahoma"/>
                <a:ea typeface="Tahoma"/>
                <a:cs typeface="Tahoma"/>
                <a:sym typeface="Tahoma"/>
              </a:rPr>
              <a:t>New Hire </a:t>
            </a:r>
            <a:r>
              <a:rPr b="1" lang="en" sz="2000">
                <a:latin typeface="Tahoma"/>
                <a:ea typeface="Tahoma"/>
                <a:cs typeface="Tahoma"/>
                <a:sym typeface="Tahoma"/>
              </a:rPr>
              <a:t>(training pay)</a:t>
            </a:r>
            <a:endParaRPr b="1" sz="2000">
              <a:latin typeface="Tahoma"/>
              <a:ea typeface="Tahoma"/>
              <a:cs typeface="Tahoma"/>
              <a:sym typeface="Tahoma"/>
            </a:endParaRPr>
          </a:p>
          <a:p>
            <a:pPr indent="-3937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Tahoma"/>
              <a:buChar char="○"/>
            </a:pPr>
            <a:r>
              <a:rPr b="1" lang="en" sz="2600">
                <a:latin typeface="Tahoma"/>
                <a:ea typeface="Tahoma"/>
                <a:cs typeface="Tahoma"/>
                <a:sym typeface="Tahoma"/>
              </a:rPr>
              <a:t>Winter Ops Training</a:t>
            </a:r>
            <a:endParaRPr b="1" sz="2600"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99" name="Google Shape;9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5725" y="552050"/>
            <a:ext cx="2491525" cy="389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3427" y="1011500"/>
            <a:ext cx="3199899" cy="38410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8"/>
          <p:cNvSpPr txBox="1"/>
          <p:nvPr/>
        </p:nvSpPr>
        <p:spPr>
          <a:xfrm>
            <a:off x="4236700" y="1151075"/>
            <a:ext cx="4677000" cy="35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000">
              <a:latin typeface="Tahoma"/>
              <a:ea typeface="Tahoma"/>
              <a:cs typeface="Tahoma"/>
              <a:sym typeface="Tahoma"/>
            </a:endParaRPr>
          </a:p>
          <a:p>
            <a:pPr indent="-3937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Tahoma"/>
              <a:buChar char="●"/>
            </a:pPr>
            <a:r>
              <a:rPr b="1" lang="en" sz="2600">
                <a:latin typeface="Tahoma"/>
                <a:ea typeface="Tahoma"/>
                <a:cs typeface="Tahoma"/>
                <a:sym typeface="Tahoma"/>
              </a:rPr>
              <a:t>Leverage Website</a:t>
            </a:r>
            <a:endParaRPr b="1" sz="2000">
              <a:latin typeface="Tahoma"/>
              <a:ea typeface="Tahoma"/>
              <a:cs typeface="Tahoma"/>
              <a:sym typeface="Tahoma"/>
            </a:endParaRPr>
          </a:p>
          <a:p>
            <a:pPr indent="-3937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Tahoma"/>
              <a:buChar char="●"/>
            </a:pPr>
            <a:r>
              <a:rPr b="1" lang="en" sz="2600">
                <a:latin typeface="Tahoma"/>
                <a:ea typeface="Tahoma"/>
                <a:cs typeface="Tahoma"/>
                <a:sym typeface="Tahoma"/>
              </a:rPr>
              <a:t>Leverage Do-it-yourself</a:t>
            </a:r>
            <a:endParaRPr b="1" sz="2600">
              <a:latin typeface="Tahoma"/>
              <a:ea typeface="Tahoma"/>
              <a:cs typeface="Tahoma"/>
              <a:sym typeface="Tahoma"/>
            </a:endParaRPr>
          </a:p>
          <a:p>
            <a:pPr indent="-3937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2600"/>
              <a:buFont typeface="Tahoma"/>
              <a:buChar char="○"/>
            </a:pPr>
            <a:r>
              <a:rPr b="1" lang="en" sz="2600">
                <a:solidFill>
                  <a:srgbClr val="FF9900"/>
                </a:solidFill>
                <a:latin typeface="Tahoma"/>
                <a:ea typeface="Tahoma"/>
                <a:cs typeface="Tahoma"/>
                <a:sym typeface="Tahoma"/>
              </a:rPr>
              <a:t>To-Do List for Mgrs</a:t>
            </a:r>
            <a:endParaRPr b="1" sz="2600">
              <a:solidFill>
                <a:srgbClr val="FF99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937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Tahoma"/>
              <a:buChar char="○"/>
            </a:pPr>
            <a:r>
              <a:rPr b="1" lang="en" sz="2600">
                <a:latin typeface="Tahoma"/>
                <a:ea typeface="Tahoma"/>
                <a:cs typeface="Tahoma"/>
                <a:sym typeface="Tahoma"/>
              </a:rPr>
              <a:t>Registration</a:t>
            </a:r>
            <a:endParaRPr b="1" sz="2600">
              <a:latin typeface="Tahoma"/>
              <a:ea typeface="Tahoma"/>
              <a:cs typeface="Tahoma"/>
              <a:sym typeface="Tahoma"/>
            </a:endParaRPr>
          </a:p>
          <a:p>
            <a:pPr indent="-3937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Tahoma"/>
              <a:buChar char="○"/>
            </a:pPr>
            <a:r>
              <a:rPr b="1" lang="en" sz="2600">
                <a:latin typeface="Tahoma"/>
                <a:ea typeface="Tahoma"/>
                <a:cs typeface="Tahoma"/>
                <a:sym typeface="Tahoma"/>
              </a:rPr>
              <a:t>Reporting</a:t>
            </a:r>
            <a:endParaRPr b="1" sz="2600"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106" name="Google Shape;106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5725" y="552050"/>
            <a:ext cx="2491525" cy="389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9525" y="1514024"/>
            <a:ext cx="3724424" cy="3057600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8"/>
          <p:cNvSpPr txBox="1"/>
          <p:nvPr/>
        </p:nvSpPr>
        <p:spPr>
          <a:xfrm>
            <a:off x="2971575" y="259250"/>
            <a:ext cx="5952300" cy="68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4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Close Communication Gap</a:t>
            </a:r>
            <a:endParaRPr sz="80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9"/>
          <p:cNvSpPr txBox="1"/>
          <p:nvPr/>
        </p:nvSpPr>
        <p:spPr>
          <a:xfrm>
            <a:off x="4236700" y="1151075"/>
            <a:ext cx="4677000" cy="35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000">
              <a:latin typeface="Tahoma"/>
              <a:ea typeface="Tahoma"/>
              <a:cs typeface="Tahoma"/>
              <a:sym typeface="Tahoma"/>
            </a:endParaRPr>
          </a:p>
          <a:p>
            <a:pPr indent="-3937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Tahoma"/>
              <a:buChar char="●"/>
            </a:pPr>
            <a:r>
              <a:rPr b="1" lang="en" sz="2600">
                <a:latin typeface="Tahoma"/>
                <a:ea typeface="Tahoma"/>
                <a:cs typeface="Tahoma"/>
                <a:sym typeface="Tahoma"/>
              </a:rPr>
              <a:t>Leverage Website</a:t>
            </a:r>
            <a:endParaRPr b="1" sz="2000">
              <a:latin typeface="Tahoma"/>
              <a:ea typeface="Tahoma"/>
              <a:cs typeface="Tahoma"/>
              <a:sym typeface="Tahoma"/>
            </a:endParaRPr>
          </a:p>
          <a:p>
            <a:pPr indent="-3937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Tahoma"/>
              <a:buChar char="●"/>
            </a:pPr>
            <a:r>
              <a:rPr b="1" lang="en" sz="2600">
                <a:latin typeface="Tahoma"/>
                <a:ea typeface="Tahoma"/>
                <a:cs typeface="Tahoma"/>
                <a:sym typeface="Tahoma"/>
              </a:rPr>
              <a:t>Leverage Do-it-yourself</a:t>
            </a:r>
            <a:endParaRPr b="1" sz="2600">
              <a:latin typeface="Tahoma"/>
              <a:ea typeface="Tahoma"/>
              <a:cs typeface="Tahoma"/>
              <a:sym typeface="Tahoma"/>
            </a:endParaRPr>
          </a:p>
          <a:p>
            <a:pPr indent="-3937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Tahoma"/>
              <a:buChar char="○"/>
            </a:pPr>
            <a:r>
              <a:rPr b="1" lang="en" sz="26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To-Do List for Mgrs</a:t>
            </a:r>
            <a:endParaRPr b="1" sz="2600">
              <a:solidFill>
                <a:schemeClr val="dk2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937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2600"/>
              <a:buFont typeface="Tahoma"/>
              <a:buChar char="○"/>
            </a:pPr>
            <a:r>
              <a:rPr b="1" lang="en" sz="2600">
                <a:solidFill>
                  <a:srgbClr val="FF9900"/>
                </a:solidFill>
                <a:latin typeface="Tahoma"/>
                <a:ea typeface="Tahoma"/>
                <a:cs typeface="Tahoma"/>
                <a:sym typeface="Tahoma"/>
              </a:rPr>
              <a:t>Registration</a:t>
            </a:r>
            <a:endParaRPr b="1" sz="2600">
              <a:solidFill>
                <a:srgbClr val="FF99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937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Tahoma"/>
              <a:buChar char="○"/>
            </a:pPr>
            <a:r>
              <a:rPr b="1" lang="en" sz="26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Reporting</a:t>
            </a:r>
            <a:endParaRPr b="1" sz="2600"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114" name="Google Shape;11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5725" y="552050"/>
            <a:ext cx="2491525" cy="389775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19"/>
          <p:cNvSpPr txBox="1"/>
          <p:nvPr/>
        </p:nvSpPr>
        <p:spPr>
          <a:xfrm>
            <a:off x="2971575" y="259250"/>
            <a:ext cx="5952300" cy="68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1" lang="en" sz="34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Close Communication Gap</a:t>
            </a:r>
            <a:endParaRPr sz="80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16" name="Google Shape;116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8774" y="1514025"/>
            <a:ext cx="4313224" cy="30077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0"/>
          <p:cNvSpPr txBox="1"/>
          <p:nvPr/>
        </p:nvSpPr>
        <p:spPr>
          <a:xfrm>
            <a:off x="4236700" y="1151075"/>
            <a:ext cx="4677000" cy="35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000">
              <a:latin typeface="Tahoma"/>
              <a:ea typeface="Tahoma"/>
              <a:cs typeface="Tahoma"/>
              <a:sym typeface="Tahoma"/>
            </a:endParaRPr>
          </a:p>
          <a:p>
            <a:pPr indent="-3937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Tahoma"/>
              <a:buChar char="●"/>
            </a:pPr>
            <a:r>
              <a:rPr b="1" lang="en" sz="2600">
                <a:latin typeface="Tahoma"/>
                <a:ea typeface="Tahoma"/>
                <a:cs typeface="Tahoma"/>
                <a:sym typeface="Tahoma"/>
              </a:rPr>
              <a:t>Leverage Website</a:t>
            </a:r>
            <a:endParaRPr b="1" sz="2000">
              <a:latin typeface="Tahoma"/>
              <a:ea typeface="Tahoma"/>
              <a:cs typeface="Tahoma"/>
              <a:sym typeface="Tahoma"/>
            </a:endParaRPr>
          </a:p>
          <a:p>
            <a:pPr indent="-3937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Tahoma"/>
              <a:buChar char="●"/>
            </a:pPr>
            <a:r>
              <a:rPr b="1" lang="en" sz="2600">
                <a:latin typeface="Tahoma"/>
                <a:ea typeface="Tahoma"/>
                <a:cs typeface="Tahoma"/>
                <a:sym typeface="Tahoma"/>
              </a:rPr>
              <a:t>Leverage Do-it-yourself</a:t>
            </a:r>
            <a:endParaRPr b="1" sz="2600">
              <a:latin typeface="Tahoma"/>
              <a:ea typeface="Tahoma"/>
              <a:cs typeface="Tahoma"/>
              <a:sym typeface="Tahoma"/>
            </a:endParaRPr>
          </a:p>
          <a:p>
            <a:pPr indent="-3937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Tahoma"/>
              <a:buChar char="○"/>
            </a:pPr>
            <a:r>
              <a:rPr b="1" lang="en" sz="26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To-Do List for Mgrs</a:t>
            </a:r>
            <a:endParaRPr b="1" sz="2600">
              <a:solidFill>
                <a:schemeClr val="dk2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937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Tahoma"/>
              <a:buChar char="○"/>
            </a:pPr>
            <a:r>
              <a:rPr b="1" lang="en" sz="26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Registration</a:t>
            </a:r>
            <a:endParaRPr b="1" sz="2600">
              <a:solidFill>
                <a:schemeClr val="dk2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937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2600"/>
              <a:buFont typeface="Tahoma"/>
              <a:buChar char="○"/>
            </a:pPr>
            <a:r>
              <a:rPr b="1" lang="en" sz="2600">
                <a:solidFill>
                  <a:srgbClr val="FF9900"/>
                </a:solidFill>
                <a:latin typeface="Tahoma"/>
                <a:ea typeface="Tahoma"/>
                <a:cs typeface="Tahoma"/>
                <a:sym typeface="Tahoma"/>
              </a:rPr>
              <a:t>Reporting</a:t>
            </a:r>
            <a:endParaRPr b="1" sz="2600">
              <a:solidFill>
                <a:srgbClr val="FF99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122" name="Google Shape;122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5725" y="552050"/>
            <a:ext cx="2491525" cy="389775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20"/>
          <p:cNvSpPr txBox="1"/>
          <p:nvPr/>
        </p:nvSpPr>
        <p:spPr>
          <a:xfrm>
            <a:off x="2971575" y="259250"/>
            <a:ext cx="5952300" cy="68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4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Close Communication Gap</a:t>
            </a:r>
            <a:endParaRPr sz="80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24" name="Google Shape;124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703825"/>
            <a:ext cx="3931899" cy="25794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1"/>
          <p:cNvSpPr txBox="1"/>
          <p:nvPr/>
        </p:nvSpPr>
        <p:spPr>
          <a:xfrm>
            <a:off x="420550" y="1133025"/>
            <a:ext cx="5413200" cy="362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4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Deliberate Engagement</a:t>
            </a:r>
            <a:endParaRPr b="1" sz="2600">
              <a:latin typeface="Tahoma"/>
              <a:ea typeface="Tahoma"/>
              <a:cs typeface="Tahoma"/>
              <a:sym typeface="Tahoma"/>
            </a:endParaRPr>
          </a:p>
          <a:p>
            <a:pPr indent="-3937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Tahoma"/>
              <a:buChar char="●"/>
            </a:pPr>
            <a:r>
              <a:rPr b="1" lang="en" sz="2600">
                <a:latin typeface="Tahoma"/>
                <a:ea typeface="Tahoma"/>
                <a:cs typeface="Tahoma"/>
                <a:sym typeface="Tahoma"/>
              </a:rPr>
              <a:t>Supervisor Attendance</a:t>
            </a:r>
            <a:endParaRPr b="1" sz="2000">
              <a:latin typeface="Tahoma"/>
              <a:ea typeface="Tahoma"/>
              <a:cs typeface="Tahoma"/>
              <a:sym typeface="Tahoma"/>
            </a:endParaRPr>
          </a:p>
          <a:p>
            <a:pPr indent="-3937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Tahoma"/>
              <a:buChar char="●"/>
            </a:pPr>
            <a:r>
              <a:rPr b="1" lang="en" sz="2600">
                <a:latin typeface="Tahoma"/>
                <a:ea typeface="Tahoma"/>
                <a:cs typeface="Tahoma"/>
                <a:sym typeface="Tahoma"/>
              </a:rPr>
              <a:t>Targeted Q&amp;A</a:t>
            </a:r>
            <a:endParaRPr b="1" sz="2600">
              <a:latin typeface="Tahoma"/>
              <a:ea typeface="Tahoma"/>
              <a:cs typeface="Tahoma"/>
              <a:sym typeface="Tahoma"/>
            </a:endParaRPr>
          </a:p>
          <a:p>
            <a:pPr indent="-3937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Tahoma"/>
              <a:buChar char="●"/>
            </a:pPr>
            <a:r>
              <a:rPr b="1" lang="en" sz="2600">
                <a:latin typeface="Tahoma"/>
                <a:ea typeface="Tahoma"/>
                <a:cs typeface="Tahoma"/>
                <a:sym typeface="Tahoma"/>
              </a:rPr>
              <a:t>Presenter Roles</a:t>
            </a:r>
            <a:endParaRPr b="1" sz="2600">
              <a:latin typeface="Tahoma"/>
              <a:ea typeface="Tahoma"/>
              <a:cs typeface="Tahoma"/>
              <a:sym typeface="Tahoma"/>
            </a:endParaRPr>
          </a:p>
          <a:p>
            <a:pPr indent="-3937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Tahoma"/>
              <a:buChar char="●"/>
            </a:pPr>
            <a:r>
              <a:rPr b="1" lang="en" sz="2600">
                <a:latin typeface="Tahoma"/>
                <a:ea typeface="Tahoma"/>
                <a:cs typeface="Tahoma"/>
                <a:sym typeface="Tahoma"/>
              </a:rPr>
              <a:t>Moderator Roles</a:t>
            </a:r>
            <a:endParaRPr b="1" sz="2600">
              <a:latin typeface="Tahoma"/>
              <a:ea typeface="Tahoma"/>
              <a:cs typeface="Tahoma"/>
              <a:sym typeface="Tahoma"/>
            </a:endParaRPr>
          </a:p>
          <a:p>
            <a:pPr indent="-3937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Tahoma"/>
              <a:buChar char="●"/>
            </a:pPr>
            <a:r>
              <a:rPr b="1" lang="en" sz="2600">
                <a:latin typeface="Tahoma"/>
                <a:ea typeface="Tahoma"/>
                <a:cs typeface="Tahoma"/>
                <a:sym typeface="Tahoma"/>
              </a:rPr>
              <a:t>Plan &amp; Process for Hands-on at local level</a:t>
            </a:r>
            <a:endParaRPr b="1" sz="2600"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130" name="Google Shape;130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5725" y="552050"/>
            <a:ext cx="2491525" cy="389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40350" y="252025"/>
            <a:ext cx="3251251" cy="23662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21"/>
          <p:cNvPicPr preferRelativeResize="0"/>
          <p:nvPr/>
        </p:nvPicPr>
        <p:blipFill rotWithShape="1">
          <a:blip r:embed="rId5">
            <a:alphaModFix/>
          </a:blip>
          <a:srcRect b="31963" l="25600" r="0" t="0"/>
          <a:stretch/>
        </p:blipFill>
        <p:spPr>
          <a:xfrm>
            <a:off x="5740350" y="2591189"/>
            <a:ext cx="3251251" cy="21638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wiss">
  <a:themeElements>
    <a:clrScheme name="Swiss">
      <a:dk1>
        <a:srgbClr val="F46524"/>
      </a:dk1>
      <a:lt1>
        <a:srgbClr val="FFFFFF"/>
      </a:lt1>
      <a:dk2>
        <a:srgbClr val="000000"/>
      </a:dk2>
      <a:lt2>
        <a:srgbClr val="757575"/>
      </a:lt2>
      <a:accent1>
        <a:srgbClr val="01579B"/>
      </a:accent1>
      <a:accent2>
        <a:srgbClr val="27C7BD"/>
      </a:accent2>
      <a:accent3>
        <a:srgbClr val="0099E8"/>
      </a:accent3>
      <a:accent4>
        <a:srgbClr val="51B9A3"/>
      </a:accent4>
      <a:accent5>
        <a:srgbClr val="FB8C00"/>
      </a:accent5>
      <a:accent6>
        <a:srgbClr val="FFAE88"/>
      </a:accent6>
      <a:hlink>
        <a:srgbClr val="0277BD"/>
      </a:hlink>
      <a:folHlink>
        <a:srgbClr val="0277B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