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30"/>
  </p:notesMasterIdLst>
  <p:sldIdLst>
    <p:sldId id="271" r:id="rId3"/>
    <p:sldId id="302" r:id="rId4"/>
    <p:sldId id="319" r:id="rId5"/>
    <p:sldId id="273" r:id="rId6"/>
    <p:sldId id="320" r:id="rId7"/>
    <p:sldId id="275" r:id="rId8"/>
    <p:sldId id="318" r:id="rId9"/>
    <p:sldId id="821" r:id="rId10"/>
    <p:sldId id="824" r:id="rId11"/>
    <p:sldId id="774" r:id="rId12"/>
    <p:sldId id="259" r:id="rId13"/>
    <p:sldId id="324" r:id="rId14"/>
    <p:sldId id="825" r:id="rId15"/>
    <p:sldId id="284" r:id="rId16"/>
    <p:sldId id="779" r:id="rId17"/>
    <p:sldId id="831" r:id="rId18"/>
    <p:sldId id="832" r:id="rId19"/>
    <p:sldId id="833" r:id="rId20"/>
    <p:sldId id="834" r:id="rId21"/>
    <p:sldId id="823" r:id="rId22"/>
    <p:sldId id="835" r:id="rId23"/>
    <p:sldId id="773" r:id="rId24"/>
    <p:sldId id="775" r:id="rId25"/>
    <p:sldId id="257" r:id="rId26"/>
    <p:sldId id="777" r:id="rId27"/>
    <p:sldId id="828" r:id="rId28"/>
    <p:sldId id="287" r:id="rId2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sorterViewPr>
    <p:cViewPr varScale="1">
      <p:scale>
        <a:sx n="100" d="100"/>
        <a:sy n="100" d="100"/>
      </p:scale>
      <p:origin x="0" y="-55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8" y="1"/>
            <a:ext cx="3011699" cy="463408"/>
          </a:xfrm>
          <a:prstGeom prst="rect">
            <a:avLst/>
          </a:prstGeom>
        </p:spPr>
        <p:txBody>
          <a:bodyPr vert="horz" lIns="91440" tIns="45720" rIns="91440" bIns="45720" rtlCol="0"/>
          <a:lstStyle>
            <a:lvl1pPr algn="r">
              <a:defRPr sz="1200"/>
            </a:lvl1pPr>
          </a:lstStyle>
          <a:p>
            <a:fld id="{1057E484-0552-4659-A619-0C45A359AA37}" type="datetimeFigureOut">
              <a:rPr lang="en-US" smtClean="0"/>
              <a:t>11/2/2021</a:t>
            </a:fld>
            <a:endParaRPr lang="en-US"/>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1440" tIns="45720" rIns="91440" bIns="45720" rtlCol="0" anchor="b"/>
          <a:lstStyle>
            <a:lvl1pPr algn="r">
              <a:defRPr sz="1200"/>
            </a:lvl1pPr>
          </a:lstStyle>
          <a:p>
            <a:fld id="{0F1E3C77-0DCE-46D3-B1E1-655E0ACA221E}" type="slidenum">
              <a:rPr lang="en-US" smtClean="0"/>
              <a:t>‹#›</a:t>
            </a:fld>
            <a:endParaRPr lang="en-US"/>
          </a:p>
        </p:txBody>
      </p:sp>
    </p:spTree>
    <p:extLst>
      <p:ext uri="{BB962C8B-B14F-4D97-AF65-F5344CB8AC3E}">
        <p14:creationId xmlns:p14="http://schemas.microsoft.com/office/powerpoint/2010/main" val="261064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to Present</a:t>
            </a:r>
          </a:p>
          <a:p>
            <a:r>
              <a:rPr lang="en-US" dirty="0"/>
              <a:t>Our mission’s importance</a:t>
            </a:r>
          </a:p>
          <a:p>
            <a:r>
              <a:rPr lang="en-US" dirty="0"/>
              <a:t>Our group was formed in 2015 out of the ICR. The ICR was an organization that is focused on the construction consumers and is labor neutral</a:t>
            </a:r>
          </a:p>
          <a:p>
            <a:r>
              <a:rPr lang="en-US" dirty="0"/>
              <a:t>In Indiana we were struggling to find people who could fill the demand and we were facing significant shortages.</a:t>
            </a:r>
          </a:p>
          <a:p>
            <a:r>
              <a:rPr lang="en-US" dirty="0"/>
              <a:t>We successfully worked with and partnered with our state government to launch the ICR Foundation</a:t>
            </a:r>
          </a:p>
          <a:p>
            <a:r>
              <a:rPr lang="en-US" dirty="0"/>
              <a:t>We’ve currently got two programs that are helping us to deliver on this important mission</a:t>
            </a:r>
          </a:p>
        </p:txBody>
      </p:sp>
      <p:sp>
        <p:nvSpPr>
          <p:cNvPr id="4" name="Slide Number Placeholder 3"/>
          <p:cNvSpPr>
            <a:spLocks noGrp="1"/>
          </p:cNvSpPr>
          <p:nvPr>
            <p:ph type="sldNum" sz="quarter" idx="10"/>
          </p:nvPr>
        </p:nvSpPr>
        <p:spPr/>
        <p:txBody>
          <a:bodyPr/>
          <a:lstStyle/>
          <a:p>
            <a:fld id="{0F1E3C77-0DCE-46D3-B1E1-655E0ACA221E}" type="slidenum">
              <a:rPr lang="en-US" smtClean="0"/>
              <a:t>1</a:t>
            </a:fld>
            <a:endParaRPr lang="en-US"/>
          </a:p>
        </p:txBody>
      </p:sp>
    </p:spTree>
    <p:extLst>
      <p:ext uri="{BB962C8B-B14F-4D97-AF65-F5344CB8AC3E}">
        <p14:creationId xmlns:p14="http://schemas.microsoft.com/office/powerpoint/2010/main" val="192186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to </a:t>
            </a:r>
            <a:r>
              <a:rPr lang="en-US" dirty="0" err="1"/>
              <a:t>PresentThe</a:t>
            </a:r>
            <a:r>
              <a:rPr lang="en-US" dirty="0"/>
              <a:t> second program that our association developed was intended to address the skills gap that is keeping people from pursuing a career in construction.</a:t>
            </a:r>
          </a:p>
          <a:p>
            <a:r>
              <a:rPr lang="en-US" dirty="0"/>
              <a:t>If a person doesn’t have experience using tools, they aren’t empowered to apply for a construction job</a:t>
            </a:r>
          </a:p>
          <a:p>
            <a:r>
              <a:rPr lang="en-US" dirty="0"/>
              <a:t>So, BY Training is a program that is a feeder system of trained and vetted people</a:t>
            </a:r>
          </a:p>
          <a:p>
            <a:r>
              <a:rPr lang="en-US" dirty="0"/>
              <a:t>Our program utilizes NCCER Core Curriculum </a:t>
            </a:r>
          </a:p>
          <a:p>
            <a:r>
              <a:rPr lang="en-US" dirty="0"/>
              <a:t>NCCER Core Curriculum teaches basic concepts that are needed to succeed on the job on day number 1</a:t>
            </a:r>
          </a:p>
          <a:p>
            <a:r>
              <a:rPr lang="en-US" dirty="0"/>
              <a:t>The program is free to applicants and is an 80 hour long program.</a:t>
            </a:r>
          </a:p>
          <a:p>
            <a:r>
              <a:rPr lang="en-US" dirty="0"/>
              <a:t>The education requirement for this program is an 8</a:t>
            </a:r>
            <a:r>
              <a:rPr lang="en-US" baseline="30000" dirty="0"/>
              <a:t>th</a:t>
            </a:r>
            <a:r>
              <a:rPr lang="en-US" dirty="0"/>
              <a:t> grade equivalency in reading and math</a:t>
            </a:r>
          </a:p>
          <a:p>
            <a:r>
              <a:rPr lang="en-US" dirty="0"/>
              <a:t>The program is people focused and is aimed at doing good for our communities.</a:t>
            </a:r>
          </a:p>
          <a:p>
            <a:r>
              <a:rPr lang="en-US" dirty="0"/>
              <a:t>We are focused on the recruitment of minorities who are under-represented in our industry and are disproportionately affected by poverty and incarceration. As well as a focused on women, who make up the majority of our population and only 9% of our over-all industry</a:t>
            </a:r>
          </a:p>
          <a:p>
            <a:r>
              <a:rPr lang="en-US" dirty="0"/>
              <a:t>We are partnering with veterans groups to credential veterans based on the training they received in the military through NCCER’s Hardhat Heroes program</a:t>
            </a:r>
          </a:p>
          <a:p>
            <a:r>
              <a:rPr lang="en-US" dirty="0"/>
              <a:t>And, we are previously convicted felons to get them the training they need to succeed in a career in construction. This will drop the recidivism rates of people from roughly 39% to 5%</a:t>
            </a:r>
          </a:p>
          <a:p>
            <a:r>
              <a:rPr lang="en-US" dirty="0"/>
              <a:t>AND most importantly we are working with employers in each of the sectors of the construction industry to get our people placed into jobs. We have strong employer commitments to our program and anticipate placing 100% of our graduates into jobs in the industry.</a:t>
            </a:r>
          </a:p>
        </p:txBody>
      </p:sp>
      <p:sp>
        <p:nvSpPr>
          <p:cNvPr id="4" name="Slide Number Placeholder 3"/>
          <p:cNvSpPr>
            <a:spLocks noGrp="1"/>
          </p:cNvSpPr>
          <p:nvPr>
            <p:ph type="sldNum" sz="quarter" idx="10"/>
          </p:nvPr>
        </p:nvSpPr>
        <p:spPr/>
        <p:txBody>
          <a:bodyPr/>
          <a:lstStyle/>
          <a:p>
            <a:fld id="{0F1E3C77-0DCE-46D3-B1E1-655E0ACA221E}" type="slidenum">
              <a:rPr lang="en-US" smtClean="0"/>
              <a:t>2</a:t>
            </a:fld>
            <a:endParaRPr lang="en-US"/>
          </a:p>
        </p:txBody>
      </p:sp>
    </p:spTree>
    <p:extLst>
      <p:ext uri="{BB962C8B-B14F-4D97-AF65-F5344CB8AC3E}">
        <p14:creationId xmlns:p14="http://schemas.microsoft.com/office/powerpoint/2010/main" val="87802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program</a:t>
            </a:r>
          </a:p>
          <a:p>
            <a:r>
              <a:rPr lang="en-US" dirty="0"/>
              <a:t>Mention that NCCER has over 14MM training module completions and has worked with nearly 7MM students and instructors</a:t>
            </a:r>
          </a:p>
        </p:txBody>
      </p:sp>
      <p:sp>
        <p:nvSpPr>
          <p:cNvPr id="4" name="Slide Number Placeholder 3"/>
          <p:cNvSpPr>
            <a:spLocks noGrp="1"/>
          </p:cNvSpPr>
          <p:nvPr>
            <p:ph type="sldNum" sz="quarter" idx="10"/>
          </p:nvPr>
        </p:nvSpPr>
        <p:spPr/>
        <p:txBody>
          <a:bodyPr/>
          <a:lstStyle/>
          <a:p>
            <a:fld id="{0F1E3C77-0DCE-46D3-B1E1-655E0ACA221E}" type="slidenum">
              <a:rPr lang="en-US" smtClean="0"/>
              <a:t>3</a:t>
            </a:fld>
            <a:endParaRPr lang="en-US"/>
          </a:p>
        </p:txBody>
      </p:sp>
    </p:spTree>
    <p:extLst>
      <p:ext uri="{BB962C8B-B14F-4D97-AF65-F5344CB8AC3E}">
        <p14:creationId xmlns:p14="http://schemas.microsoft.com/office/powerpoint/2010/main" val="238234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program</a:t>
            </a:r>
          </a:p>
          <a:p>
            <a:r>
              <a:rPr lang="en-US" dirty="0"/>
              <a:t>Mention that NCCER has over 14MM training module completions and has worked with nearly 7MM students and instructors</a:t>
            </a:r>
          </a:p>
        </p:txBody>
      </p:sp>
      <p:sp>
        <p:nvSpPr>
          <p:cNvPr id="4" name="Slide Number Placeholder 3"/>
          <p:cNvSpPr>
            <a:spLocks noGrp="1"/>
          </p:cNvSpPr>
          <p:nvPr>
            <p:ph type="sldNum" sz="quarter" idx="10"/>
          </p:nvPr>
        </p:nvSpPr>
        <p:spPr/>
        <p:txBody>
          <a:bodyPr/>
          <a:lstStyle/>
          <a:p>
            <a:fld id="{0F1E3C77-0DCE-46D3-B1E1-655E0ACA221E}" type="slidenum">
              <a:rPr lang="en-US" smtClean="0"/>
              <a:t>4</a:t>
            </a:fld>
            <a:endParaRPr lang="en-US"/>
          </a:p>
        </p:txBody>
      </p:sp>
    </p:spTree>
    <p:extLst>
      <p:ext uri="{BB962C8B-B14F-4D97-AF65-F5344CB8AC3E}">
        <p14:creationId xmlns:p14="http://schemas.microsoft.com/office/powerpoint/2010/main" val="54132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program</a:t>
            </a:r>
          </a:p>
          <a:p>
            <a:r>
              <a:rPr lang="en-US" dirty="0"/>
              <a:t>Mention that NCCER has over 14MM training module completions and has worked with nearly 7MM students and instructors</a:t>
            </a:r>
          </a:p>
        </p:txBody>
      </p:sp>
      <p:sp>
        <p:nvSpPr>
          <p:cNvPr id="4" name="Slide Number Placeholder 3"/>
          <p:cNvSpPr>
            <a:spLocks noGrp="1"/>
          </p:cNvSpPr>
          <p:nvPr>
            <p:ph type="sldNum" sz="quarter" idx="10"/>
          </p:nvPr>
        </p:nvSpPr>
        <p:spPr/>
        <p:txBody>
          <a:bodyPr/>
          <a:lstStyle/>
          <a:p>
            <a:fld id="{0F1E3C77-0DCE-46D3-B1E1-655E0ACA221E}" type="slidenum">
              <a:rPr lang="en-US" smtClean="0"/>
              <a:t>5</a:t>
            </a:fld>
            <a:endParaRPr lang="en-US"/>
          </a:p>
        </p:txBody>
      </p:sp>
    </p:spTree>
    <p:extLst>
      <p:ext uri="{BB962C8B-B14F-4D97-AF65-F5344CB8AC3E}">
        <p14:creationId xmlns:p14="http://schemas.microsoft.com/office/powerpoint/2010/main" val="30815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to Present</a:t>
            </a:r>
          </a:p>
        </p:txBody>
      </p:sp>
      <p:sp>
        <p:nvSpPr>
          <p:cNvPr id="4" name="Slide Number Placeholder 3"/>
          <p:cNvSpPr>
            <a:spLocks noGrp="1"/>
          </p:cNvSpPr>
          <p:nvPr>
            <p:ph type="sldNum" sz="quarter" idx="10"/>
          </p:nvPr>
        </p:nvSpPr>
        <p:spPr/>
        <p:txBody>
          <a:bodyPr/>
          <a:lstStyle/>
          <a:p>
            <a:fld id="{0F1E3C77-0DCE-46D3-B1E1-655E0ACA221E}" type="slidenum">
              <a:rPr lang="en-US" smtClean="0"/>
              <a:t>6</a:t>
            </a:fld>
            <a:endParaRPr lang="en-US"/>
          </a:p>
        </p:txBody>
      </p:sp>
    </p:spTree>
    <p:extLst>
      <p:ext uri="{BB962C8B-B14F-4D97-AF65-F5344CB8AC3E}">
        <p14:creationId xmlns:p14="http://schemas.microsoft.com/office/powerpoint/2010/main" val="397972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to </a:t>
            </a:r>
            <a:r>
              <a:rPr lang="en-US" dirty="0" err="1"/>
              <a:t>PresentThe</a:t>
            </a:r>
            <a:r>
              <a:rPr lang="en-US" dirty="0"/>
              <a:t> second program that our association developed was intended to address the skills gap that is keeping people from pursuing a career in construction.</a:t>
            </a:r>
          </a:p>
          <a:p>
            <a:r>
              <a:rPr lang="en-US" dirty="0"/>
              <a:t>If a person doesn’t have experience using tools, they aren’t empowered to apply for a construction job</a:t>
            </a:r>
          </a:p>
          <a:p>
            <a:r>
              <a:rPr lang="en-US" dirty="0"/>
              <a:t>So, BY Training is a program that is a feeder system of trained and vetted people</a:t>
            </a:r>
          </a:p>
          <a:p>
            <a:r>
              <a:rPr lang="en-US" dirty="0"/>
              <a:t>Our program utilizes NCCER Core Curriculum </a:t>
            </a:r>
          </a:p>
          <a:p>
            <a:r>
              <a:rPr lang="en-US" dirty="0"/>
              <a:t>NCCER Core Curriculum teaches basic concepts that are needed to succeed on the job on day number 1</a:t>
            </a:r>
          </a:p>
          <a:p>
            <a:r>
              <a:rPr lang="en-US" dirty="0"/>
              <a:t>The program is free to applicants and is an 80 hour long program.</a:t>
            </a:r>
          </a:p>
          <a:p>
            <a:r>
              <a:rPr lang="en-US" dirty="0"/>
              <a:t>The education requirement for this program is an 8</a:t>
            </a:r>
            <a:r>
              <a:rPr lang="en-US" baseline="30000" dirty="0"/>
              <a:t>th</a:t>
            </a:r>
            <a:r>
              <a:rPr lang="en-US" dirty="0"/>
              <a:t> grade equivalency in reading and math</a:t>
            </a:r>
          </a:p>
          <a:p>
            <a:r>
              <a:rPr lang="en-US" dirty="0"/>
              <a:t>The program is people focused and is aimed at doing good for our communities.</a:t>
            </a:r>
          </a:p>
          <a:p>
            <a:r>
              <a:rPr lang="en-US" dirty="0"/>
              <a:t>We are focused on the recruitment of minorities who are under-represented in our industry and are disproportionately affected by poverty and incarceration. As well as a focused on women, who make up the majority of our population and only 9% of our over-all industry</a:t>
            </a:r>
          </a:p>
          <a:p>
            <a:r>
              <a:rPr lang="en-US" dirty="0"/>
              <a:t>We are partnering with veterans groups to credential veterans based on the training they received in the military through NCCER’s Hardhat Heroes program</a:t>
            </a:r>
          </a:p>
          <a:p>
            <a:r>
              <a:rPr lang="en-US" dirty="0"/>
              <a:t>And, we are previously convicted felons to get them the training they need to succeed in a career in construction. This will drop the recidivism rates of people from roughly 39% to 5%</a:t>
            </a:r>
          </a:p>
          <a:p>
            <a:r>
              <a:rPr lang="en-US" dirty="0"/>
              <a:t>AND most importantly we are working with employers in each of the sectors of the construction industry to get our people placed into jobs. We have strong employer commitments to our program and anticipate placing 100% of our graduates into jobs in the industry.</a:t>
            </a:r>
          </a:p>
        </p:txBody>
      </p:sp>
      <p:sp>
        <p:nvSpPr>
          <p:cNvPr id="4" name="Slide Number Placeholder 3"/>
          <p:cNvSpPr>
            <a:spLocks noGrp="1"/>
          </p:cNvSpPr>
          <p:nvPr>
            <p:ph type="sldNum" sz="quarter" idx="10"/>
          </p:nvPr>
        </p:nvSpPr>
        <p:spPr/>
        <p:txBody>
          <a:bodyPr/>
          <a:lstStyle/>
          <a:p>
            <a:fld id="{0F1E3C77-0DCE-46D3-B1E1-655E0ACA221E}" type="slidenum">
              <a:rPr lang="en-US" smtClean="0"/>
              <a:t>7</a:t>
            </a:fld>
            <a:endParaRPr lang="en-US"/>
          </a:p>
        </p:txBody>
      </p:sp>
    </p:spTree>
    <p:extLst>
      <p:ext uri="{BB962C8B-B14F-4D97-AF65-F5344CB8AC3E}">
        <p14:creationId xmlns:p14="http://schemas.microsoft.com/office/powerpoint/2010/main" val="36266517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EA4B-9968-4683-92EF-1220D09FD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251683-6465-4D48-848D-DB44C2B98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FE0D5B-20E5-42BD-9BED-42C6CFAA3E00}"/>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5" name="Footer Placeholder 4">
            <a:extLst>
              <a:ext uri="{FF2B5EF4-FFF2-40B4-BE49-F238E27FC236}">
                <a16:creationId xmlns:a16="http://schemas.microsoft.com/office/drawing/2014/main" id="{3D596051-CF6C-49AE-8B43-5F8E1810D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A070D-BAF4-4300-A848-2F448CDE5A68}"/>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2193856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DBCA-126D-4ACE-9BD0-4937613C4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8AE2D-FB7C-47F7-B0CF-B82F91CAA8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163A1-049B-4AC9-9F5F-2E5DB4938D70}"/>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5" name="Footer Placeholder 4">
            <a:extLst>
              <a:ext uri="{FF2B5EF4-FFF2-40B4-BE49-F238E27FC236}">
                <a16:creationId xmlns:a16="http://schemas.microsoft.com/office/drawing/2014/main" id="{DAEF0909-C11B-40C8-B927-4AEFDAFD3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986C9-A055-4AE1-BF57-8718C72A036F}"/>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396447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AE9C-8F83-4EE3-8D50-3BE47FC3D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34A1D-A8E8-4AA8-B4D6-DD2EE39022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005DF3-3331-4F15-BF0E-577561AB0120}"/>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5" name="Footer Placeholder 4">
            <a:extLst>
              <a:ext uri="{FF2B5EF4-FFF2-40B4-BE49-F238E27FC236}">
                <a16:creationId xmlns:a16="http://schemas.microsoft.com/office/drawing/2014/main" id="{BC784A28-AF7D-48B9-A85E-F52CBBF8F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5E152-F76B-47FE-80A5-C303B3AF3853}"/>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2049404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0FA4-7A44-4C9F-B38F-26D7295C6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7E70A-5C12-499F-B50A-55613241C0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33291A-7783-4E62-A35D-C0A2A2D6A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B4A2E-C7A7-4BBD-A2C0-E27C59E1E6EA}"/>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6" name="Footer Placeholder 5">
            <a:extLst>
              <a:ext uri="{FF2B5EF4-FFF2-40B4-BE49-F238E27FC236}">
                <a16:creationId xmlns:a16="http://schemas.microsoft.com/office/drawing/2014/main" id="{9CFEF850-92EB-4ED0-A8C4-77647D9B6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2119E-F246-4CF4-8B0E-729267036293}"/>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3717418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8D8F-C417-4374-8CF9-F27039D352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C74D1C-7D27-40F6-82DD-0CD362202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9D0EA2-1804-4ACC-84D4-C0BF270D0B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C3F015-AA98-4CF8-9EDC-826A932689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19445-C32A-41A7-9AD2-7A362B80C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367E16-1016-44A6-8EDA-21B41625A207}"/>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8" name="Footer Placeholder 7">
            <a:extLst>
              <a:ext uri="{FF2B5EF4-FFF2-40B4-BE49-F238E27FC236}">
                <a16:creationId xmlns:a16="http://schemas.microsoft.com/office/drawing/2014/main" id="{3CA7525D-F154-47B9-9D6D-ACFB7374B8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9B7DC-BDEF-4CBA-A2FE-95DE8C002C65}"/>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426136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0209-D83A-4F28-81E7-25E388321F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F0845-C549-4238-BC50-2AF3A634EA4B}"/>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4" name="Footer Placeholder 3">
            <a:extLst>
              <a:ext uri="{FF2B5EF4-FFF2-40B4-BE49-F238E27FC236}">
                <a16:creationId xmlns:a16="http://schemas.microsoft.com/office/drawing/2014/main" id="{74268A73-EAB7-4779-91E7-854D5A7394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132D07-C669-4E47-B8A1-3DC340DFC587}"/>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337130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DA216-B417-42DD-A360-601304C5ABB6}"/>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3" name="Footer Placeholder 2">
            <a:extLst>
              <a:ext uri="{FF2B5EF4-FFF2-40B4-BE49-F238E27FC236}">
                <a16:creationId xmlns:a16="http://schemas.microsoft.com/office/drawing/2014/main" id="{3116689A-A64A-49D9-95CC-9270328EF1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A794F-DBCE-41B8-B3C5-E18D6ACC5282}"/>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897162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D463-BC54-47AF-8FDC-E9412225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448D81-C11D-416F-A35E-E2F3D0BBE3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78CEE1-EF5E-489E-84F2-BC8B8E323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BFAC7-ED4D-4250-833F-C8EE30885E37}"/>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6" name="Footer Placeholder 5">
            <a:extLst>
              <a:ext uri="{FF2B5EF4-FFF2-40B4-BE49-F238E27FC236}">
                <a16:creationId xmlns:a16="http://schemas.microsoft.com/office/drawing/2014/main" id="{5CC14887-100D-4AD7-8478-9ED8C4D07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3BAA5-3608-41BA-BFDA-658055F8AA60}"/>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229217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7F99-484C-43B4-820E-598166C1F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35CC29-0D6A-4CEE-A5F0-C56DE28EB1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CBCC8E-1A9F-46A4-9A22-F5E20EC0D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02705-01C1-4815-A0D7-6C4334A3C788}"/>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6" name="Footer Placeholder 5">
            <a:extLst>
              <a:ext uri="{FF2B5EF4-FFF2-40B4-BE49-F238E27FC236}">
                <a16:creationId xmlns:a16="http://schemas.microsoft.com/office/drawing/2014/main" id="{8D4B28D7-56C1-4F99-81AD-92A3AC2E9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0BB1C-B208-40B7-BCA0-0F562D71CB8F}"/>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195480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8316-D813-4EA8-B2D4-B90377AD98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F198B-9938-4713-BEF2-88C11AA55D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202F6-85F5-43B0-AC65-7C559FD238A4}"/>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5" name="Footer Placeholder 4">
            <a:extLst>
              <a:ext uri="{FF2B5EF4-FFF2-40B4-BE49-F238E27FC236}">
                <a16:creationId xmlns:a16="http://schemas.microsoft.com/office/drawing/2014/main" id="{3DE7D9B0-04CB-47D3-B9DF-F68776A34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1A048-7D2F-48AB-B241-9D828010B049}"/>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730334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180FB-CEAA-4287-9BB6-EFEEF470EB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81C45-013B-431A-9B03-4A09D12AC5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4DF79-CB51-4823-967B-DDE86E1BE6C8}"/>
              </a:ext>
            </a:extLst>
          </p:cNvPr>
          <p:cNvSpPr>
            <a:spLocks noGrp="1"/>
          </p:cNvSpPr>
          <p:nvPr>
            <p:ph type="dt" sz="half" idx="10"/>
          </p:nvPr>
        </p:nvSpPr>
        <p:spPr/>
        <p:txBody>
          <a:bodyPr/>
          <a:lstStyle/>
          <a:p>
            <a:fld id="{C02BA647-D780-4837-8538-04661507FEF4}" type="datetimeFigureOut">
              <a:rPr lang="en-US" smtClean="0"/>
              <a:t>11/2/2021</a:t>
            </a:fld>
            <a:endParaRPr lang="en-US"/>
          </a:p>
        </p:txBody>
      </p:sp>
      <p:sp>
        <p:nvSpPr>
          <p:cNvPr id="5" name="Footer Placeholder 4">
            <a:extLst>
              <a:ext uri="{FF2B5EF4-FFF2-40B4-BE49-F238E27FC236}">
                <a16:creationId xmlns:a16="http://schemas.microsoft.com/office/drawing/2014/main" id="{A8C2D6C9-78C2-4E23-AF43-3C77C607C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A13F8-6B76-4904-9E8A-50653220A50F}"/>
              </a:ext>
            </a:extLst>
          </p:cNvPr>
          <p:cNvSpPr>
            <a:spLocks noGrp="1"/>
          </p:cNvSpPr>
          <p:nvPr>
            <p:ph type="sldNum" sz="quarter" idx="12"/>
          </p:nvPr>
        </p:nvSpPr>
        <p:spPr/>
        <p:txBody>
          <a:bodyPr/>
          <a:lstStyle/>
          <a:p>
            <a:fld id="{98EA4EA0-7D83-497E-B7BD-6751BBEBC4F5}" type="slidenum">
              <a:rPr lang="en-US" smtClean="0"/>
              <a:t>‹#›</a:t>
            </a:fld>
            <a:endParaRPr lang="en-US"/>
          </a:p>
        </p:txBody>
      </p:sp>
    </p:spTree>
    <p:extLst>
      <p:ext uri="{BB962C8B-B14F-4D97-AF65-F5344CB8AC3E}">
        <p14:creationId xmlns:p14="http://schemas.microsoft.com/office/powerpoint/2010/main" val="1684041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70148387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2999"/>
            <a:ext cx="10363200" cy="914402"/>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4572000" y="2971800"/>
            <a:ext cx="6705600" cy="27432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323232">
                    <a:lumMod val="60000"/>
                    <a:lumOff val="40000"/>
                  </a:srgbClr>
                </a:solidFill>
                <a:latin typeface="Calibri" panose="020F0502020204030204" pitchFamily="34" charset="0"/>
              </a:rPr>
              <a:pPr algn="r"/>
              <a:t>‹#›</a:t>
            </a:fld>
            <a:endParaRPr lang="en-US" sz="800" dirty="0">
              <a:solidFill>
                <a:srgbClr val="323232">
                  <a:lumMod val="60000"/>
                  <a:lumOff val="40000"/>
                </a:srgbClr>
              </a:solidFill>
              <a:latin typeface="Calibri" panose="020F0502020204030204" pitchFamily="34" charset="0"/>
            </a:endParaRPr>
          </a:p>
        </p:txBody>
      </p:sp>
      <p:sp>
        <p:nvSpPr>
          <p:cNvPr id="42" name="Text Placeholder 10"/>
          <p:cNvSpPr>
            <a:spLocks noGrp="1"/>
          </p:cNvSpPr>
          <p:nvPr>
            <p:ph type="body" sz="quarter" idx="14" hasCustomPrompt="1"/>
          </p:nvPr>
        </p:nvSpPr>
        <p:spPr>
          <a:xfrm>
            <a:off x="914400" y="6509166"/>
            <a:ext cx="6705600" cy="203133"/>
          </a:xfrm>
          <a:prstGeom prst="rect">
            <a:avLst/>
          </a:prstGeom>
        </p:spPr>
        <p:txBody>
          <a:bodyPr wrap="square" anchor="b">
            <a:spAutoFit/>
          </a:bodyPr>
          <a:lstStyle>
            <a:lvl1pPr>
              <a:defRPr sz="800" baseline="0">
                <a:solidFill>
                  <a:schemeClr val="tx2">
                    <a:lumMod val="60000"/>
                    <a:lumOff val="40000"/>
                  </a:schemeClr>
                </a:solidFill>
                <a:latin typeface="Calibri" panose="020F0502020204030204" pitchFamily="34" charset="0"/>
              </a:defRPr>
            </a:lvl1pPr>
          </a:lstStyle>
          <a:p>
            <a:pPr lvl="0"/>
            <a:r>
              <a:rPr lang="en-US" dirty="0"/>
              <a:t>click to insert source</a:t>
            </a:r>
          </a:p>
        </p:txBody>
      </p:sp>
    </p:spTree>
    <p:extLst>
      <p:ext uri="{BB962C8B-B14F-4D97-AF65-F5344CB8AC3E}">
        <p14:creationId xmlns:p14="http://schemas.microsoft.com/office/powerpoint/2010/main" val="3858986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11/2/2021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3EF8F9-C23F-476E-943E-CECC4B21A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F0F764-6D33-4BD2-982E-BC0D980CFC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246BF-644C-44B6-ACDE-585561280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BA647-D780-4837-8538-04661507FEF4}" type="datetimeFigureOut">
              <a:rPr lang="en-US" smtClean="0"/>
              <a:t>11/2/2021</a:t>
            </a:fld>
            <a:endParaRPr lang="en-US"/>
          </a:p>
        </p:txBody>
      </p:sp>
      <p:sp>
        <p:nvSpPr>
          <p:cNvPr id="5" name="Footer Placeholder 4">
            <a:extLst>
              <a:ext uri="{FF2B5EF4-FFF2-40B4-BE49-F238E27FC236}">
                <a16:creationId xmlns:a16="http://schemas.microsoft.com/office/drawing/2014/main" id="{18C1D10A-5E03-4466-9BFE-EE98C5159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D80F89-D744-4562-A71A-F8E263C1D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A4EA0-7D83-497E-B7BD-6751BBEBC4F5}" type="slidenum">
              <a:rPr lang="en-US" smtClean="0"/>
              <a:t>‹#›</a:t>
            </a:fld>
            <a:endParaRPr lang="en-US"/>
          </a:p>
        </p:txBody>
      </p:sp>
    </p:spTree>
    <p:extLst>
      <p:ext uri="{BB962C8B-B14F-4D97-AF65-F5344CB8AC3E}">
        <p14:creationId xmlns:p14="http://schemas.microsoft.com/office/powerpoint/2010/main" val="28493801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image" Target="../media/image16.jpe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mailto:cprice@indianaconstruction.org"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hyperlink" Target="mailto:ddalton@indot.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AC5385-699D-4F5C-ADFD-A33DDFF15851}"/>
              </a:ext>
            </a:extLst>
          </p:cNvPr>
          <p:cNvPicPr>
            <a:picLocks noGrp="1" noChangeAspect="1"/>
          </p:cNvPicPr>
          <p:nvPr>
            <p:ph idx="1"/>
          </p:nvPr>
        </p:nvPicPr>
        <p:blipFill>
          <a:blip r:embed="rId3"/>
          <a:stretch>
            <a:fillRect/>
          </a:stretch>
        </p:blipFill>
        <p:spPr>
          <a:xfrm>
            <a:off x="348700" y="247140"/>
            <a:ext cx="2709679" cy="2024382"/>
          </a:xfrm>
          <a:prstGeom prst="rect">
            <a:avLst/>
          </a:prstGeom>
        </p:spPr>
      </p:pic>
      <p:pic>
        <p:nvPicPr>
          <p:cNvPr id="8" name="Picture 7">
            <a:extLst>
              <a:ext uri="{FF2B5EF4-FFF2-40B4-BE49-F238E27FC236}">
                <a16:creationId xmlns:a16="http://schemas.microsoft.com/office/drawing/2014/main" id="{BC9EF93C-50EF-49D9-83B1-451E972C6A2A}"/>
              </a:ext>
            </a:extLst>
          </p:cNvPr>
          <p:cNvPicPr>
            <a:picLocks noChangeAspect="1"/>
          </p:cNvPicPr>
          <p:nvPr/>
        </p:nvPicPr>
        <p:blipFill>
          <a:blip r:embed="rId4"/>
          <a:stretch>
            <a:fillRect/>
          </a:stretch>
        </p:blipFill>
        <p:spPr>
          <a:xfrm>
            <a:off x="4741160" y="2100287"/>
            <a:ext cx="2709679" cy="2657426"/>
          </a:xfrm>
          <a:prstGeom prst="rect">
            <a:avLst/>
          </a:prstGeom>
        </p:spPr>
      </p:pic>
      <p:sp>
        <p:nvSpPr>
          <p:cNvPr id="9" name="Content Placeholder 2">
            <a:extLst>
              <a:ext uri="{FF2B5EF4-FFF2-40B4-BE49-F238E27FC236}">
                <a16:creationId xmlns:a16="http://schemas.microsoft.com/office/drawing/2014/main" id="{0B7D2AD9-5131-485E-B346-8A6F25BD3678}"/>
              </a:ext>
            </a:extLst>
          </p:cNvPr>
          <p:cNvSpPr txBox="1">
            <a:spLocks/>
          </p:cNvSpPr>
          <p:nvPr/>
        </p:nvSpPr>
        <p:spPr>
          <a:xfrm>
            <a:off x="348700" y="5200431"/>
            <a:ext cx="10058400" cy="117293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400" dirty="0"/>
              <a:t>The mission of the Indiana Construction Roundtable Foundation is to encourage, empower and inform individuals to pursue careers within the construction industry.</a:t>
            </a:r>
          </a:p>
        </p:txBody>
      </p:sp>
      <p:pic>
        <p:nvPicPr>
          <p:cNvPr id="6" name="Picture 5">
            <a:extLst>
              <a:ext uri="{FF2B5EF4-FFF2-40B4-BE49-F238E27FC236}">
                <a16:creationId xmlns:a16="http://schemas.microsoft.com/office/drawing/2014/main" id="{766BE697-E0E3-45D6-90ED-8DE6AC96157A}"/>
              </a:ext>
            </a:extLst>
          </p:cNvPr>
          <p:cNvPicPr>
            <a:picLocks noChangeAspect="1"/>
          </p:cNvPicPr>
          <p:nvPr/>
        </p:nvPicPr>
        <p:blipFill>
          <a:blip r:embed="rId5"/>
          <a:stretch>
            <a:fillRect/>
          </a:stretch>
        </p:blipFill>
        <p:spPr>
          <a:xfrm>
            <a:off x="9522944" y="247140"/>
            <a:ext cx="1768312" cy="2980267"/>
          </a:xfrm>
          <a:prstGeom prst="rect">
            <a:avLst/>
          </a:prstGeom>
        </p:spPr>
      </p:pic>
    </p:spTree>
    <p:extLst>
      <p:ext uri="{BB962C8B-B14F-4D97-AF65-F5344CB8AC3E}">
        <p14:creationId xmlns:p14="http://schemas.microsoft.com/office/powerpoint/2010/main" val="124603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a:extLst>
              <a:ext uri="{FF2B5EF4-FFF2-40B4-BE49-F238E27FC236}">
                <a16:creationId xmlns:a16="http://schemas.microsoft.com/office/drawing/2014/main" id="{C190BD56-C3E4-4224-994D-2D588E7EC6FF}"/>
              </a:ext>
            </a:extLst>
          </p:cNvPr>
          <p:cNvSpPr>
            <a:spLocks noGrp="1"/>
          </p:cNvSpPr>
          <p:nvPr>
            <p:ph type="title"/>
          </p:nvPr>
        </p:nvSpPr>
        <p:spPr>
          <a:xfrm>
            <a:off x="640080" y="325369"/>
            <a:ext cx="4368602" cy="1956841"/>
          </a:xfrm>
        </p:spPr>
        <p:txBody>
          <a:bodyPr anchor="b">
            <a:normAutofit/>
          </a:bodyPr>
          <a:lstStyle/>
          <a:p>
            <a:r>
              <a:rPr lang="en-US" sz="5400"/>
              <a:t>Stakeholder Engagement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3" name="Content Placeholder 2">
            <a:extLst>
              <a:ext uri="{FF2B5EF4-FFF2-40B4-BE49-F238E27FC236}">
                <a16:creationId xmlns:a16="http://schemas.microsoft.com/office/drawing/2014/main" id="{F5AF9A22-6AE9-439B-98FE-A6AEBA412D97}"/>
              </a:ext>
            </a:extLst>
          </p:cNvPr>
          <p:cNvSpPr>
            <a:spLocks noGrp="1"/>
          </p:cNvSpPr>
          <p:nvPr>
            <p:ph idx="1"/>
          </p:nvPr>
        </p:nvSpPr>
        <p:spPr>
          <a:xfrm>
            <a:off x="640080" y="2872899"/>
            <a:ext cx="4243589" cy="3320668"/>
          </a:xfrm>
        </p:spPr>
        <p:txBody>
          <a:bodyPr>
            <a:normAutofit/>
          </a:bodyPr>
          <a:lstStyle/>
          <a:p>
            <a:r>
              <a:rPr lang="en-US" sz="2200"/>
              <a:t>Outreach and Listening Tour</a:t>
            </a:r>
          </a:p>
          <a:p>
            <a:r>
              <a:rPr lang="en-US" sz="2200"/>
              <a:t>Statewide Advisory Group</a:t>
            </a:r>
          </a:p>
          <a:p>
            <a:r>
              <a:rPr lang="en-US" sz="2200"/>
              <a:t>Student Engagement – Classroom visits, Tours, Lunch and Learns</a:t>
            </a:r>
          </a:p>
          <a:p>
            <a:r>
              <a:rPr lang="en-US" sz="2200"/>
              <a:t>Shared Best Practices</a:t>
            </a:r>
          </a:p>
        </p:txBody>
      </p:sp>
      <p:pic>
        <p:nvPicPr>
          <p:cNvPr id="5" name="Picture 4" descr="A picture containing tree, outdoor, sky, way&#10;&#10;Description automatically generated">
            <a:extLst>
              <a:ext uri="{FF2B5EF4-FFF2-40B4-BE49-F238E27FC236}">
                <a16:creationId xmlns:a16="http://schemas.microsoft.com/office/drawing/2014/main" id="{29572977-D206-4430-9040-356803274BAE}"/>
              </a:ext>
            </a:extLst>
          </p:cNvPr>
          <p:cNvPicPr>
            <a:picLocks noChangeAspect="1"/>
          </p:cNvPicPr>
          <p:nvPr/>
        </p:nvPicPr>
        <p:blipFill rotWithShape="1">
          <a:blip r:embed="rId2">
            <a:extLst>
              <a:ext uri="{28A0092B-C50C-407E-A947-70E740481C1C}">
                <a14:useLocalDpi xmlns:a14="http://schemas.microsoft.com/office/drawing/2010/main" val="0"/>
              </a:ext>
            </a:extLst>
          </a:blip>
          <a:srcRect l="11711" r="1306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1080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4475"/>
            <a:ext cx="10058400" cy="1609725"/>
          </a:xfrm>
        </p:spPr>
        <p:txBody>
          <a:bodyPr/>
          <a:lstStyle/>
          <a:p>
            <a:pPr algn="ctr"/>
            <a:r>
              <a:rPr lang="en-US" dirty="0"/>
              <a:t>            Stakeholders</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71947" y="1151984"/>
            <a:ext cx="2286000" cy="166687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13449"/>
            <a:ext cx="2179293" cy="14306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622" y="927261"/>
            <a:ext cx="2263663" cy="1742190"/>
          </a:xfrm>
          <a:prstGeom prst="rect">
            <a:avLst/>
          </a:prstGeom>
        </p:spPr>
      </p:pic>
      <p:pic>
        <p:nvPicPr>
          <p:cNvPr id="2050"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47" y="272852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8019" y="5351301"/>
            <a:ext cx="1743981" cy="1454110"/>
          </a:xfrm>
          <a:prstGeom prst="rect">
            <a:avLst/>
          </a:prstGeom>
        </p:spPr>
      </p:pic>
      <p:pic>
        <p:nvPicPr>
          <p:cNvPr id="3074" name="Picture 2" descr="Image result for indiana constructors in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1685" y="436041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indiana construction roundta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972" y="4428282"/>
            <a:ext cx="1592609" cy="154123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department of workforce development indiana"/>
          <p:cNvSpPr>
            <a:spLocks noChangeAspect="1" noChangeArrowheads="1"/>
          </p:cNvSpPr>
          <p:nvPr/>
        </p:nvSpPr>
        <p:spPr bwMode="auto">
          <a:xfrm>
            <a:off x="7620000" y="50465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 name="AutoShape 8" descr="Image result for department of workforce development india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pic>
        <p:nvPicPr>
          <p:cNvPr id="3084" name="Picture 12" descr="Image result for fhwa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0931" y="4751004"/>
            <a:ext cx="2392487" cy="12005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0"/>
          <a:stretch>
            <a:fillRect/>
          </a:stretch>
        </p:blipFill>
        <p:spPr>
          <a:xfrm>
            <a:off x="8717622" y="3043224"/>
            <a:ext cx="2147426" cy="1430151"/>
          </a:xfrm>
          <a:prstGeom prst="rect">
            <a:avLst/>
          </a:prstGeom>
        </p:spPr>
      </p:pic>
      <p:pic>
        <p:nvPicPr>
          <p:cNvPr id="18" name="Picture 2" descr="Working at Brooks Construction | Glassdoor">
            <a:extLst>
              <a:ext uri="{FF2B5EF4-FFF2-40B4-BE49-F238E27FC236}">
                <a16:creationId xmlns:a16="http://schemas.microsoft.com/office/drawing/2014/main" id="{2867C21F-344C-4714-9715-82661EBB7A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5985" y="1018265"/>
            <a:ext cx="1668999" cy="1668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TI">
            <a:extLst>
              <a:ext uri="{FF2B5EF4-FFF2-40B4-BE49-F238E27FC236}">
                <a16:creationId xmlns:a16="http://schemas.microsoft.com/office/drawing/2014/main" id="{B27E33FA-FD37-4F58-B36A-BFA1FF91E3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6085" y="3038402"/>
            <a:ext cx="1701780" cy="1612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cycleForce">
            <a:extLst>
              <a:ext uri="{FF2B5EF4-FFF2-40B4-BE49-F238E27FC236}">
                <a16:creationId xmlns:a16="http://schemas.microsoft.com/office/drawing/2014/main" id="{DB4AF936-AF3F-42E3-8BAE-8188BED8C2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0501" y="2952193"/>
            <a:ext cx="892917" cy="1612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gion 9 Workforce Development Board: WorkOne Southeast">
            <a:extLst>
              <a:ext uri="{FF2B5EF4-FFF2-40B4-BE49-F238E27FC236}">
                <a16:creationId xmlns:a16="http://schemas.microsoft.com/office/drawing/2014/main" id="{139A41A3-208B-4E17-94C2-B6BBE3349A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162" y="4510554"/>
            <a:ext cx="2660951" cy="9210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E0CAD7-1185-48B1-B7B9-00D58E4B4A57}"/>
              </a:ext>
            </a:extLst>
          </p:cNvPr>
          <p:cNvSpPr txBox="1"/>
          <p:nvPr/>
        </p:nvSpPr>
        <p:spPr>
          <a:xfrm>
            <a:off x="72611" y="6260037"/>
            <a:ext cx="67090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Rockwell"/>
                <a:ea typeface="+mn-ea"/>
                <a:cs typeface="+mn-cs"/>
              </a:rPr>
              <a:t>Note, this is not a comprehensive list, but organizations that offered verbal and written support of efforts</a:t>
            </a:r>
          </a:p>
        </p:txBody>
      </p:sp>
    </p:spTree>
    <p:extLst>
      <p:ext uri="{BB962C8B-B14F-4D97-AF65-F5344CB8AC3E}">
        <p14:creationId xmlns:p14="http://schemas.microsoft.com/office/powerpoint/2010/main" val="33585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5514FA-0A31-4973-A261-71160C08A8A2}"/>
              </a:ext>
            </a:extLst>
          </p:cNvPr>
          <p:cNvSpPr>
            <a:spLocks noGrp="1"/>
          </p:cNvSpPr>
          <p:nvPr>
            <p:ph type="title" idx="4294967295"/>
          </p:nvPr>
        </p:nvSpPr>
        <p:spPr>
          <a:xfrm>
            <a:off x="0" y="0"/>
            <a:ext cx="11887200" cy="1649413"/>
          </a:xfrm>
          <a:prstGeom prst="rect">
            <a:avLst/>
          </a:prstGeom>
        </p:spPr>
        <p:txBody>
          <a:bodyPr/>
          <a:lstStyle/>
          <a:p>
            <a:pPr algn="ctr"/>
            <a:r>
              <a:rPr lang="en-US" u="sng" dirty="0">
                <a:solidFill>
                  <a:schemeClr val="tx1"/>
                </a:solidFill>
                <a:latin typeface="Rockwell" panose="02060603020205020403" pitchFamily="18" charset="0"/>
              </a:rPr>
              <a:t>BY Roads </a:t>
            </a:r>
            <a:br>
              <a:rPr lang="en-US" u="sng" dirty="0">
                <a:solidFill>
                  <a:schemeClr val="tx1"/>
                </a:solidFill>
                <a:latin typeface="Rockwell" panose="02060603020205020403" pitchFamily="18" charset="0"/>
              </a:rPr>
            </a:br>
            <a:r>
              <a:rPr lang="en-US" u="sng" dirty="0">
                <a:solidFill>
                  <a:schemeClr val="tx1"/>
                </a:solidFill>
                <a:latin typeface="Rockwell" panose="02060603020205020403" pitchFamily="18" charset="0"/>
              </a:rPr>
              <a:t>Construction Program</a:t>
            </a:r>
          </a:p>
        </p:txBody>
      </p:sp>
      <p:sp>
        <p:nvSpPr>
          <p:cNvPr id="6" name="Content Placeholder 5">
            <a:extLst>
              <a:ext uri="{FF2B5EF4-FFF2-40B4-BE49-F238E27FC236}">
                <a16:creationId xmlns:a16="http://schemas.microsoft.com/office/drawing/2014/main" id="{2A51B7B7-3906-4234-8014-21544525DE12}"/>
              </a:ext>
            </a:extLst>
          </p:cNvPr>
          <p:cNvSpPr>
            <a:spLocks noGrp="1"/>
          </p:cNvSpPr>
          <p:nvPr>
            <p:ph sz="half" idx="4294967295"/>
          </p:nvPr>
        </p:nvSpPr>
        <p:spPr>
          <a:xfrm>
            <a:off x="0" y="1392238"/>
            <a:ext cx="5387975" cy="4806950"/>
          </a:xfrm>
          <a:prstGeom prst="rect">
            <a:avLst/>
          </a:prstGeom>
        </p:spPr>
        <p:txBody>
          <a:bodyPr>
            <a:normAutofit/>
          </a:bodyPr>
          <a:lstStyle/>
          <a:p>
            <a:endParaRPr lang="en-US" sz="2000" dirty="0">
              <a:solidFill>
                <a:schemeClr val="tx1"/>
              </a:solidFill>
              <a:latin typeface="Rockwell" panose="02060603020205020403" pitchFamily="18" charset="0"/>
            </a:endParaRPr>
          </a:p>
          <a:p>
            <a:r>
              <a:rPr lang="en-US" sz="2000" dirty="0">
                <a:solidFill>
                  <a:schemeClr val="tx1"/>
                </a:solidFill>
                <a:latin typeface="Rockwell" panose="02060603020205020403" pitchFamily="18" charset="0"/>
              </a:rPr>
              <a:t>Fund training for up to 30 students </a:t>
            </a:r>
          </a:p>
          <a:p>
            <a:r>
              <a:rPr lang="en-US" sz="2000" dirty="0">
                <a:solidFill>
                  <a:schemeClr val="tx1"/>
                </a:solidFill>
                <a:latin typeface="Rockwell" panose="02060603020205020403" pitchFamily="18" charset="0"/>
              </a:rPr>
              <a:t>Provide supportive service funding to eliminate barriers to completion</a:t>
            </a:r>
          </a:p>
          <a:p>
            <a:r>
              <a:rPr lang="en-US" sz="2000" dirty="0">
                <a:solidFill>
                  <a:schemeClr val="tx1"/>
                </a:solidFill>
                <a:latin typeface="Rockwell" panose="02060603020205020403" pitchFamily="18" charset="0"/>
              </a:rPr>
              <a:t>Increase highway workforce diversity</a:t>
            </a:r>
          </a:p>
          <a:p>
            <a:r>
              <a:rPr lang="en-US" sz="2000" dirty="0">
                <a:solidFill>
                  <a:schemeClr val="tx1"/>
                </a:solidFill>
                <a:latin typeface="Rockwell" panose="02060603020205020403" pitchFamily="18" charset="0"/>
              </a:rPr>
              <a:t>Partner with industry and community to plan and build Indiana’s infrastructure</a:t>
            </a:r>
          </a:p>
          <a:p>
            <a:r>
              <a:rPr lang="en-US" sz="2000" dirty="0">
                <a:solidFill>
                  <a:schemeClr val="tx1"/>
                </a:solidFill>
                <a:latin typeface="Rockwell" panose="02060603020205020403" pitchFamily="18" charset="0"/>
              </a:rPr>
              <a:t>Support unemployed and underemployed Hoosiers in highway construction skills attainment and employment</a:t>
            </a:r>
          </a:p>
          <a:p>
            <a:r>
              <a:rPr lang="en-US" sz="2000" dirty="0">
                <a:latin typeface="Rockwell" panose="02060603020205020403" pitchFamily="18" charset="0"/>
              </a:rPr>
              <a:t>Class Start – June </a:t>
            </a:r>
            <a:r>
              <a:rPr lang="en-US" sz="2000">
                <a:latin typeface="Rockwell" panose="02060603020205020403" pitchFamily="18" charset="0"/>
              </a:rPr>
              <a:t>to September</a:t>
            </a:r>
            <a:endParaRPr lang="en-US" sz="2000" dirty="0">
              <a:solidFill>
                <a:schemeClr val="tx1"/>
              </a:solidFill>
              <a:latin typeface="Rockwell" panose="02060603020205020403" pitchFamily="18" charset="0"/>
            </a:endParaRPr>
          </a:p>
          <a:p>
            <a:pPr marL="0" indent="0">
              <a:buNone/>
            </a:pPr>
            <a:endParaRPr lang="en-US" sz="2000" dirty="0">
              <a:solidFill>
                <a:schemeClr val="tx1"/>
              </a:solidFill>
              <a:latin typeface="Rockwell" panose="02060603020205020403" pitchFamily="18" charset="0"/>
            </a:endParaRPr>
          </a:p>
          <a:p>
            <a:pPr marL="0" indent="0">
              <a:buNone/>
            </a:pPr>
            <a:endParaRPr lang="en-US" sz="2000" dirty="0">
              <a:solidFill>
                <a:schemeClr val="tx1"/>
              </a:solidFill>
              <a:latin typeface="Rockwell" panose="02060603020205020403" pitchFamily="18" charset="0"/>
            </a:endParaRPr>
          </a:p>
          <a:p>
            <a:pPr marL="0" indent="0">
              <a:buNone/>
            </a:pPr>
            <a:endParaRPr lang="en-US" sz="2000" dirty="0">
              <a:solidFill>
                <a:schemeClr val="tx1"/>
              </a:solidFill>
              <a:latin typeface="Rockwell" panose="02060603020205020403" pitchFamily="18" charset="0"/>
            </a:endParaRPr>
          </a:p>
        </p:txBody>
      </p:sp>
      <p:pic>
        <p:nvPicPr>
          <p:cNvPr id="7" name="Picture 2" descr="18-Month Closure Of North Split Interchange Begins May 15">
            <a:extLst>
              <a:ext uri="{FF2B5EF4-FFF2-40B4-BE49-F238E27FC236}">
                <a16:creationId xmlns:a16="http://schemas.microsoft.com/office/drawing/2014/main" id="{73F1B603-DF9E-4348-8768-9B786FF4C60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096000" y="2113929"/>
            <a:ext cx="5403850" cy="3041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84F2AB-0C0E-4037-BE7F-723B6D575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2964" y="5372099"/>
            <a:ext cx="1719036" cy="1433311"/>
          </a:xfrm>
          <a:prstGeom prst="rect">
            <a:avLst/>
          </a:prstGeom>
        </p:spPr>
      </p:pic>
    </p:spTree>
    <p:extLst>
      <p:ext uri="{BB962C8B-B14F-4D97-AF65-F5344CB8AC3E}">
        <p14:creationId xmlns:p14="http://schemas.microsoft.com/office/powerpoint/2010/main" val="131643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304800"/>
            <a:ext cx="11887200" cy="838200"/>
          </a:xfrm>
        </p:spPr>
        <p:txBody>
          <a:bodyPr/>
          <a:lstStyle/>
          <a:p>
            <a:pPr algn="ctr"/>
            <a:r>
              <a:rPr lang="en-US" dirty="0">
                <a:solidFill>
                  <a:schemeClr val="tx1"/>
                </a:solidFill>
              </a:rPr>
              <a:t>Heavy Highway Curriculum</a:t>
            </a:r>
          </a:p>
        </p:txBody>
      </p:sp>
      <p:sp>
        <p:nvSpPr>
          <p:cNvPr id="6" name="Content Placeholder 5"/>
          <p:cNvSpPr>
            <a:spLocks noGrp="1"/>
          </p:cNvSpPr>
          <p:nvPr>
            <p:ph idx="4294967295"/>
          </p:nvPr>
        </p:nvSpPr>
        <p:spPr>
          <a:xfrm>
            <a:off x="548640" y="1477108"/>
            <a:ext cx="10393997" cy="5076092"/>
          </a:xfrm>
        </p:spPr>
        <p:txBody>
          <a:bodyPr>
            <a:normAutofit fontScale="92500" lnSpcReduction="10000"/>
          </a:bodyPr>
          <a:lstStyle/>
          <a:p>
            <a:pPr marL="0" indent="0">
              <a:buNone/>
            </a:pPr>
            <a:r>
              <a:rPr lang="en-US" b="1" u="sng" dirty="0">
                <a:solidFill>
                  <a:schemeClr val="tx1"/>
                </a:solidFill>
              </a:rPr>
              <a:t>10 – week training </a:t>
            </a:r>
          </a:p>
          <a:p>
            <a:r>
              <a:rPr lang="en-US" b="1" dirty="0">
                <a:solidFill>
                  <a:schemeClr val="tx1"/>
                </a:solidFill>
              </a:rPr>
              <a:t>NCCER – Core Curriculum </a:t>
            </a:r>
            <a:endParaRPr lang="en-US" dirty="0">
              <a:solidFill>
                <a:schemeClr val="tx1"/>
              </a:solidFill>
            </a:endParaRPr>
          </a:p>
          <a:p>
            <a:pPr marL="0" indent="0">
              <a:buNone/>
            </a:pPr>
            <a:r>
              <a:rPr lang="en-US" b="1" dirty="0">
                <a:solidFill>
                  <a:schemeClr val="tx1"/>
                </a:solidFill>
              </a:rPr>
              <a:t>Heavy Highway</a:t>
            </a:r>
          </a:p>
          <a:p>
            <a:r>
              <a:rPr lang="en-US" dirty="0">
                <a:solidFill>
                  <a:schemeClr val="tx1"/>
                </a:solidFill>
              </a:rPr>
              <a:t>Orientation to the Trade </a:t>
            </a:r>
          </a:p>
          <a:p>
            <a:r>
              <a:rPr lang="en-US" dirty="0">
                <a:solidFill>
                  <a:schemeClr val="tx1"/>
                </a:solidFill>
              </a:rPr>
              <a:t>Highway Construction Safety/Work Zone Safety</a:t>
            </a:r>
          </a:p>
          <a:p>
            <a:r>
              <a:rPr lang="en-US" dirty="0">
                <a:solidFill>
                  <a:schemeClr val="tx1"/>
                </a:solidFill>
              </a:rPr>
              <a:t>Heavy Equipment Identification</a:t>
            </a:r>
          </a:p>
          <a:p>
            <a:r>
              <a:rPr lang="en-US" dirty="0">
                <a:solidFill>
                  <a:schemeClr val="tx1"/>
                </a:solidFill>
              </a:rPr>
              <a:t>ATSSA Certified Flagger Certification </a:t>
            </a:r>
          </a:p>
          <a:p>
            <a:pPr marL="0" indent="0">
              <a:buNone/>
            </a:pPr>
            <a:r>
              <a:rPr lang="en-US" b="1" dirty="0">
                <a:solidFill>
                  <a:schemeClr val="tx1"/>
                </a:solidFill>
              </a:rPr>
              <a:t>Additional Training</a:t>
            </a:r>
          </a:p>
          <a:p>
            <a:r>
              <a:rPr lang="en-US" dirty="0">
                <a:solidFill>
                  <a:schemeClr val="tx1"/>
                </a:solidFill>
              </a:rPr>
              <a:t>CPR/First Aid</a:t>
            </a:r>
          </a:p>
          <a:p>
            <a:r>
              <a:rPr lang="en-US" dirty="0">
                <a:solidFill>
                  <a:schemeClr val="tx1"/>
                </a:solidFill>
              </a:rPr>
              <a:t>Employment Readiness Training</a:t>
            </a:r>
          </a:p>
          <a:p>
            <a:r>
              <a:rPr lang="en-US" dirty="0">
                <a:solidFill>
                  <a:schemeClr val="tx1"/>
                </a:solidFill>
              </a:rPr>
              <a:t>Financial Planning </a:t>
            </a:r>
          </a:p>
          <a:p>
            <a:pPr marL="0" indent="0">
              <a:buNone/>
            </a:pPr>
            <a:endParaRPr lang="en-US" dirty="0"/>
          </a:p>
        </p:txBody>
      </p:sp>
      <p:pic>
        <p:nvPicPr>
          <p:cNvPr id="4" name="Picture 3">
            <a:extLst>
              <a:ext uri="{FF2B5EF4-FFF2-40B4-BE49-F238E27FC236}">
                <a16:creationId xmlns:a16="http://schemas.microsoft.com/office/drawing/2014/main" id="{3F0E65EC-0E69-4826-807A-51FA3FA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272666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69A17B-A579-46D3-B0B6-FEFB05F6E9F0}"/>
              </a:ext>
            </a:extLst>
          </p:cNvPr>
          <p:cNvSpPr>
            <a:spLocks noGrp="1"/>
          </p:cNvSpPr>
          <p:nvPr>
            <p:ph sz="half" idx="1"/>
          </p:nvPr>
        </p:nvSpPr>
        <p:spPr/>
        <p:txBody>
          <a:bodyPr/>
          <a:lstStyle/>
          <a:p>
            <a:pPr marL="0" indent="0">
              <a:buNone/>
            </a:pPr>
            <a:r>
              <a:rPr lang="en-US" b="1" u="sng" dirty="0">
                <a:latin typeface="+mn-lt"/>
              </a:rPr>
              <a:t>INDOT</a:t>
            </a:r>
          </a:p>
          <a:p>
            <a:pPr marL="0" indent="0">
              <a:buNone/>
            </a:pPr>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Introduction to Highway Work &amp; INDOT</a:t>
            </a:r>
          </a:p>
          <a:p>
            <a:pPr marL="342900" marR="0" lvl="0" indent="-342900">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What we do </a:t>
            </a:r>
          </a:p>
          <a:p>
            <a:pPr marL="342900" marR="0" lvl="0" indent="-342900">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Agency structure</a:t>
            </a:r>
          </a:p>
          <a:p>
            <a:pPr marL="342900" marR="0" lvl="0" indent="-342900">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Processes design to bid to build</a:t>
            </a:r>
          </a:p>
          <a:p>
            <a:pPr marL="342900" marR="0" lvl="0" indent="-342900">
              <a:lnSpc>
                <a:spcPct val="107000"/>
              </a:lnSpc>
              <a:spcBef>
                <a:spcPts val="0"/>
              </a:spcBef>
              <a:spcAft>
                <a:spcPts val="80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Types of projects</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Career Pathways</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INDOT – Maintenance, Mechanic, Construction  </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Day in the life</a:t>
            </a:r>
          </a:p>
          <a:p>
            <a:endParaRPr lang="en-US" dirty="0"/>
          </a:p>
        </p:txBody>
      </p:sp>
      <p:sp>
        <p:nvSpPr>
          <p:cNvPr id="3" name="Content Placeholder 2">
            <a:extLst>
              <a:ext uri="{FF2B5EF4-FFF2-40B4-BE49-F238E27FC236}">
                <a16:creationId xmlns:a16="http://schemas.microsoft.com/office/drawing/2014/main" id="{FF11134D-5966-4065-9BAE-E4CB546F7DA1}"/>
              </a:ext>
            </a:extLst>
          </p:cNvPr>
          <p:cNvSpPr>
            <a:spLocks noGrp="1"/>
          </p:cNvSpPr>
          <p:nvPr>
            <p:ph sz="half" idx="2"/>
          </p:nvPr>
        </p:nvSpPr>
        <p:spPr>
          <a:xfrm>
            <a:off x="6154144" y="1687513"/>
            <a:ext cx="5181600" cy="4351338"/>
          </a:xfrm>
        </p:spPr>
        <p:txBody>
          <a:bodyPr/>
          <a:lstStyle/>
          <a:p>
            <a:pPr marL="0" marR="0" indent="0">
              <a:lnSpc>
                <a:spcPct val="107000"/>
              </a:lnSpc>
              <a:spcBef>
                <a:spcPts val="0"/>
              </a:spcBef>
              <a:spcAft>
                <a:spcPts val="800"/>
              </a:spcAft>
              <a:buNone/>
            </a:pPr>
            <a:r>
              <a:rPr lang="en-US" b="1" u="sng" dirty="0">
                <a:effectLst/>
                <a:latin typeface="Calibri" panose="020F0502020204030204" pitchFamily="34" charset="0"/>
                <a:ea typeface="Calibri" panose="020F0502020204030204" pitchFamily="34" charset="0"/>
                <a:cs typeface="Times New Roman" panose="02020603050405020304" pitchFamily="18" charset="0"/>
              </a:rPr>
              <a:t>Highway Contractor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Introduction to participating contractors</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mj-lt"/>
                <a:ea typeface="Calibri" panose="020F0502020204030204" pitchFamily="34" charset="0"/>
                <a:cs typeface="Times New Roman" panose="02020603050405020304" pitchFamily="18" charset="0"/>
              </a:rPr>
              <a:t>What we do</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mj-lt"/>
                <a:ea typeface="Calibri" panose="020F0502020204030204" pitchFamily="34" charset="0"/>
                <a:cs typeface="Times New Roman" panose="02020603050405020304" pitchFamily="18" charset="0"/>
              </a:rPr>
              <a:t>Website and structure for each</a:t>
            </a:r>
          </a:p>
          <a:p>
            <a:pPr marL="342900" marR="0" lvl="0" indent="-342900">
              <a:lnSpc>
                <a:spcPct val="107000"/>
              </a:lnSpc>
              <a:spcBef>
                <a:spcPts val="0"/>
              </a:spcBef>
              <a:spcAft>
                <a:spcPts val="0"/>
              </a:spcAft>
              <a:buFont typeface="Calibri" panose="020F0502020204030204" pitchFamily="34" charset="0"/>
              <a:buChar char="-"/>
            </a:pPr>
            <a:r>
              <a:rPr lang="en-US" sz="1800" dirty="0">
                <a:latin typeface="+mj-lt"/>
                <a:ea typeface="Calibri" panose="020F0502020204030204" pitchFamily="34" charset="0"/>
                <a:cs typeface="Times New Roman" panose="02020603050405020304" pitchFamily="18" charset="0"/>
              </a:rPr>
              <a:t>Obtaining</a:t>
            </a:r>
            <a:r>
              <a:rPr lang="en-US" sz="1800" dirty="0">
                <a:effectLst/>
                <a:latin typeface="+mj-lt"/>
                <a:ea typeface="Calibri" panose="020F0502020204030204" pitchFamily="34" charset="0"/>
                <a:cs typeface="Times New Roman" panose="02020603050405020304" pitchFamily="18" charset="0"/>
              </a:rPr>
              <a:t> bid</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mj-lt"/>
                <a:ea typeface="Calibri" panose="020F0502020204030204" pitchFamily="34" charset="0"/>
                <a:cs typeface="Times New Roman" panose="02020603050405020304" pitchFamily="18" charset="0"/>
              </a:rPr>
              <a:t>Differing job sites</a:t>
            </a: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Contractor – Labor, Operator – information on unions, apprenticeships, training hours needed </a:t>
            </a: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Day in the life</a:t>
            </a:r>
          </a:p>
          <a:p>
            <a:endParaRPr lang="en-US" dirty="0"/>
          </a:p>
        </p:txBody>
      </p:sp>
      <p:sp>
        <p:nvSpPr>
          <p:cNvPr id="4" name="Title 3">
            <a:extLst>
              <a:ext uri="{FF2B5EF4-FFF2-40B4-BE49-F238E27FC236}">
                <a16:creationId xmlns:a16="http://schemas.microsoft.com/office/drawing/2014/main" id="{34997764-AD39-4C3D-A0B1-D0CEA6A97446}"/>
              </a:ext>
            </a:extLst>
          </p:cNvPr>
          <p:cNvSpPr>
            <a:spLocks noGrp="1"/>
          </p:cNvSpPr>
          <p:nvPr>
            <p:ph type="title"/>
          </p:nvPr>
        </p:nvSpPr>
        <p:spPr/>
        <p:txBody>
          <a:bodyPr/>
          <a:lstStyle/>
          <a:p>
            <a:pPr algn="ctr"/>
            <a:r>
              <a:rPr lang="en-US" dirty="0">
                <a:latin typeface="+mn-lt"/>
              </a:rPr>
              <a:t>Horizontal Classroom Visits</a:t>
            </a:r>
          </a:p>
        </p:txBody>
      </p:sp>
      <p:pic>
        <p:nvPicPr>
          <p:cNvPr id="5" name="Picture 4">
            <a:extLst>
              <a:ext uri="{FF2B5EF4-FFF2-40B4-BE49-F238E27FC236}">
                <a16:creationId xmlns:a16="http://schemas.microsoft.com/office/drawing/2014/main" id="{7AC68CF9-F5A1-4952-B27A-828998730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103981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8214-AA74-46A2-AC60-3F8CE1992F3B}"/>
              </a:ext>
            </a:extLst>
          </p:cNvPr>
          <p:cNvSpPr>
            <a:spLocks noGrp="1"/>
          </p:cNvSpPr>
          <p:nvPr>
            <p:ph type="title"/>
          </p:nvPr>
        </p:nvSpPr>
        <p:spPr>
          <a:xfrm>
            <a:off x="838200" y="105825"/>
            <a:ext cx="10515600" cy="1325563"/>
          </a:xfrm>
        </p:spPr>
        <p:txBody>
          <a:bodyPr>
            <a:normAutofit/>
          </a:bodyPr>
          <a:lstStyle/>
          <a:p>
            <a:pPr algn="ctr"/>
            <a:r>
              <a:rPr lang="en-US" sz="4000" u="sng" dirty="0"/>
              <a:t>BY Roads</a:t>
            </a:r>
          </a:p>
        </p:txBody>
      </p:sp>
      <p:pic>
        <p:nvPicPr>
          <p:cNvPr id="2050" name="Picture 2">
            <a:extLst>
              <a:ext uri="{FF2B5EF4-FFF2-40B4-BE49-F238E27FC236}">
                <a16:creationId xmlns:a16="http://schemas.microsoft.com/office/drawing/2014/main" id="{DA2C51C8-4DF1-495B-B752-1575D49727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366" y="1427871"/>
            <a:ext cx="4006381" cy="25646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AA35C95-C6C8-4AE0-BB98-979951CA9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47" y="4147819"/>
            <a:ext cx="4078221" cy="2564619"/>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6" descr="A group of people wearing hardhats and standing in a room&#10;&#10;Description automatically generated with medium confidence">
            <a:extLst>
              <a:ext uri="{FF2B5EF4-FFF2-40B4-BE49-F238E27FC236}">
                <a16:creationId xmlns:a16="http://schemas.microsoft.com/office/drawing/2014/main" id="{A56AA254-8841-455C-87EA-CF35C47E3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723" y="1729255"/>
            <a:ext cx="5416943" cy="3913638"/>
          </a:xfrm>
          <a:prstGeom prst="rect">
            <a:avLst/>
          </a:prstGeom>
        </p:spPr>
      </p:pic>
      <p:pic>
        <p:nvPicPr>
          <p:cNvPr id="22" name="Picture 21">
            <a:extLst>
              <a:ext uri="{FF2B5EF4-FFF2-40B4-BE49-F238E27FC236}">
                <a16:creationId xmlns:a16="http://schemas.microsoft.com/office/drawing/2014/main" id="{FCED90AB-69BE-4FC4-B2C8-E96022226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66" y="5642893"/>
            <a:ext cx="1457334" cy="1215107"/>
          </a:xfrm>
          <a:prstGeom prst="rect">
            <a:avLst/>
          </a:prstGeom>
        </p:spPr>
      </p:pic>
      <p:sp>
        <p:nvSpPr>
          <p:cNvPr id="3" name="TextBox 2">
            <a:extLst>
              <a:ext uri="{FF2B5EF4-FFF2-40B4-BE49-F238E27FC236}">
                <a16:creationId xmlns:a16="http://schemas.microsoft.com/office/drawing/2014/main" id="{5799A2C8-522E-4FFE-9185-012F7436E2FF}"/>
              </a:ext>
            </a:extLst>
          </p:cNvPr>
          <p:cNvSpPr txBox="1"/>
          <p:nvPr/>
        </p:nvSpPr>
        <p:spPr>
          <a:xfrm>
            <a:off x="5512904" y="5779315"/>
            <a:ext cx="45004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a:ea typeface="+mn-ea"/>
                <a:cs typeface="+mn-cs"/>
              </a:rPr>
              <a:t>Top left, classroom visit from Unit Supervisor, Bottom left CPR training, Above, graduation</a:t>
            </a:r>
          </a:p>
        </p:txBody>
      </p:sp>
    </p:spTree>
    <p:extLst>
      <p:ext uri="{BB962C8B-B14F-4D97-AF65-F5344CB8AC3E}">
        <p14:creationId xmlns:p14="http://schemas.microsoft.com/office/powerpoint/2010/main" val="35092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a:extLst>
              <a:ext uri="{FF2B5EF4-FFF2-40B4-BE49-F238E27FC236}">
                <a16:creationId xmlns:a16="http://schemas.microsoft.com/office/drawing/2014/main" id="{096409A0-720D-4457-94B3-5BC1827FF9D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Lessons Learned</a:t>
            </a:r>
          </a:p>
        </p:txBody>
      </p:sp>
      <p:sp>
        <p:nvSpPr>
          <p:cNvPr id="3" name="Content Placeholder 2">
            <a:extLst>
              <a:ext uri="{FF2B5EF4-FFF2-40B4-BE49-F238E27FC236}">
                <a16:creationId xmlns:a16="http://schemas.microsoft.com/office/drawing/2014/main" id="{13F3236A-61BF-4A60-8AD1-64809B12775F}"/>
              </a:ext>
            </a:extLst>
          </p:cNvPr>
          <p:cNvSpPr>
            <a:spLocks noGrp="1"/>
          </p:cNvSpPr>
          <p:nvPr>
            <p:ph idx="1"/>
          </p:nvPr>
        </p:nvSpPr>
        <p:spPr>
          <a:xfrm>
            <a:off x="4810259" y="649480"/>
            <a:ext cx="6555347" cy="5546047"/>
          </a:xfrm>
        </p:spPr>
        <p:txBody>
          <a:bodyPr anchor="ctr">
            <a:normAutofit/>
          </a:bodyPr>
          <a:lstStyle/>
          <a:p>
            <a:pPr marL="0" indent="0">
              <a:buNone/>
            </a:pPr>
            <a:r>
              <a:rPr lang="en-US" sz="3200" dirty="0"/>
              <a:t>Recruitment</a:t>
            </a:r>
          </a:p>
          <a:p>
            <a:r>
              <a:rPr lang="en-US" sz="1800" dirty="0"/>
              <a:t>Location</a:t>
            </a:r>
          </a:p>
          <a:p>
            <a:r>
              <a:rPr lang="en-US" sz="1800" dirty="0"/>
              <a:t>32 Applicants</a:t>
            </a:r>
          </a:p>
          <a:p>
            <a:r>
              <a:rPr lang="en-US" sz="1800" dirty="0"/>
              <a:t>10 Enrolled</a:t>
            </a:r>
          </a:p>
          <a:p>
            <a:r>
              <a:rPr lang="en-US" sz="1800" dirty="0"/>
              <a:t>6 Complete</a:t>
            </a:r>
          </a:p>
        </p:txBody>
      </p:sp>
      <p:pic>
        <p:nvPicPr>
          <p:cNvPr id="11" name="Picture 10">
            <a:extLst>
              <a:ext uri="{FF2B5EF4-FFF2-40B4-BE49-F238E27FC236}">
                <a16:creationId xmlns:a16="http://schemas.microsoft.com/office/drawing/2014/main" id="{FC117C00-0AC9-470B-977F-D4F8C543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187881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a:extLst>
              <a:ext uri="{FF2B5EF4-FFF2-40B4-BE49-F238E27FC236}">
                <a16:creationId xmlns:a16="http://schemas.microsoft.com/office/drawing/2014/main" id="{096409A0-720D-4457-94B3-5BC1827FF9D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Lessons Learned</a:t>
            </a:r>
          </a:p>
        </p:txBody>
      </p:sp>
      <p:sp>
        <p:nvSpPr>
          <p:cNvPr id="3" name="Content Placeholder 2">
            <a:extLst>
              <a:ext uri="{FF2B5EF4-FFF2-40B4-BE49-F238E27FC236}">
                <a16:creationId xmlns:a16="http://schemas.microsoft.com/office/drawing/2014/main" id="{13F3236A-61BF-4A60-8AD1-64809B12775F}"/>
              </a:ext>
            </a:extLst>
          </p:cNvPr>
          <p:cNvSpPr>
            <a:spLocks noGrp="1"/>
          </p:cNvSpPr>
          <p:nvPr>
            <p:ph idx="1"/>
          </p:nvPr>
        </p:nvSpPr>
        <p:spPr>
          <a:xfrm>
            <a:off x="4810259" y="649480"/>
            <a:ext cx="6555347" cy="5546047"/>
          </a:xfrm>
        </p:spPr>
        <p:txBody>
          <a:bodyPr anchor="ctr">
            <a:normAutofit/>
          </a:bodyPr>
          <a:lstStyle/>
          <a:p>
            <a:pPr marL="0" indent="0">
              <a:buNone/>
            </a:pPr>
            <a:r>
              <a:rPr lang="en-US" sz="3200" dirty="0"/>
              <a:t>Content/Instruction</a:t>
            </a:r>
          </a:p>
          <a:p>
            <a:r>
              <a:rPr lang="en-US" sz="1800" dirty="0"/>
              <a:t>NCCER Core/Modules from Heavy Highway</a:t>
            </a:r>
          </a:p>
          <a:p>
            <a:r>
              <a:rPr lang="en-US" sz="1800" dirty="0"/>
              <a:t>Finding an instructor</a:t>
            </a:r>
          </a:p>
          <a:p>
            <a:r>
              <a:rPr lang="en-US" sz="1800" dirty="0"/>
              <a:t>Length of class - 10 Week Training</a:t>
            </a:r>
          </a:p>
          <a:p>
            <a:endParaRPr lang="en-US" sz="1800" dirty="0"/>
          </a:p>
        </p:txBody>
      </p:sp>
      <p:pic>
        <p:nvPicPr>
          <p:cNvPr id="11" name="Picture 10">
            <a:extLst>
              <a:ext uri="{FF2B5EF4-FFF2-40B4-BE49-F238E27FC236}">
                <a16:creationId xmlns:a16="http://schemas.microsoft.com/office/drawing/2014/main" id="{FC117C00-0AC9-470B-977F-D4F8C543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155354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a:extLst>
              <a:ext uri="{FF2B5EF4-FFF2-40B4-BE49-F238E27FC236}">
                <a16:creationId xmlns:a16="http://schemas.microsoft.com/office/drawing/2014/main" id="{096409A0-720D-4457-94B3-5BC1827FF9D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Lessons Learned</a:t>
            </a:r>
          </a:p>
        </p:txBody>
      </p:sp>
      <p:sp>
        <p:nvSpPr>
          <p:cNvPr id="3" name="Content Placeholder 2">
            <a:extLst>
              <a:ext uri="{FF2B5EF4-FFF2-40B4-BE49-F238E27FC236}">
                <a16:creationId xmlns:a16="http://schemas.microsoft.com/office/drawing/2014/main" id="{13F3236A-61BF-4A60-8AD1-64809B12775F}"/>
              </a:ext>
            </a:extLst>
          </p:cNvPr>
          <p:cNvSpPr>
            <a:spLocks noGrp="1"/>
          </p:cNvSpPr>
          <p:nvPr>
            <p:ph idx="1"/>
          </p:nvPr>
        </p:nvSpPr>
        <p:spPr>
          <a:xfrm>
            <a:off x="4810259" y="649480"/>
            <a:ext cx="6555347" cy="5546047"/>
          </a:xfrm>
        </p:spPr>
        <p:txBody>
          <a:bodyPr anchor="ctr">
            <a:normAutofit/>
          </a:bodyPr>
          <a:lstStyle/>
          <a:p>
            <a:pPr marL="0" indent="0">
              <a:buNone/>
            </a:pPr>
            <a:r>
              <a:rPr lang="en-US" sz="3200" dirty="0"/>
              <a:t>Employer Engagement</a:t>
            </a:r>
            <a:endParaRPr lang="en-US" sz="1800" dirty="0"/>
          </a:p>
          <a:p>
            <a:r>
              <a:rPr lang="en-US" sz="1800" dirty="0"/>
              <a:t>Industry Partners</a:t>
            </a:r>
          </a:p>
          <a:p>
            <a:r>
              <a:rPr lang="en-US" sz="1800" dirty="0"/>
              <a:t>Classroom Visits/Hiring</a:t>
            </a:r>
          </a:p>
          <a:p>
            <a:r>
              <a:rPr lang="en-US" sz="1800" dirty="0"/>
              <a:t>Work and Learn</a:t>
            </a:r>
          </a:p>
          <a:p>
            <a:endParaRPr lang="en-US" sz="1800" dirty="0"/>
          </a:p>
        </p:txBody>
      </p:sp>
      <p:pic>
        <p:nvPicPr>
          <p:cNvPr id="11" name="Picture 10">
            <a:extLst>
              <a:ext uri="{FF2B5EF4-FFF2-40B4-BE49-F238E27FC236}">
                <a16:creationId xmlns:a16="http://schemas.microsoft.com/office/drawing/2014/main" id="{FC117C00-0AC9-470B-977F-D4F8C543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14301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a:extLst>
              <a:ext uri="{FF2B5EF4-FFF2-40B4-BE49-F238E27FC236}">
                <a16:creationId xmlns:a16="http://schemas.microsoft.com/office/drawing/2014/main" id="{096409A0-720D-4457-94B3-5BC1827FF9D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Lessons Learned</a:t>
            </a:r>
          </a:p>
        </p:txBody>
      </p:sp>
      <p:sp>
        <p:nvSpPr>
          <p:cNvPr id="3" name="Content Placeholder 2">
            <a:extLst>
              <a:ext uri="{FF2B5EF4-FFF2-40B4-BE49-F238E27FC236}">
                <a16:creationId xmlns:a16="http://schemas.microsoft.com/office/drawing/2014/main" id="{13F3236A-61BF-4A60-8AD1-64809B12775F}"/>
              </a:ext>
            </a:extLst>
          </p:cNvPr>
          <p:cNvSpPr>
            <a:spLocks noGrp="1"/>
          </p:cNvSpPr>
          <p:nvPr>
            <p:ph idx="1"/>
          </p:nvPr>
        </p:nvSpPr>
        <p:spPr>
          <a:xfrm>
            <a:off x="4810259" y="649480"/>
            <a:ext cx="6555347" cy="5546047"/>
          </a:xfrm>
        </p:spPr>
        <p:txBody>
          <a:bodyPr anchor="ctr">
            <a:normAutofit/>
          </a:bodyPr>
          <a:lstStyle/>
          <a:p>
            <a:pPr marL="0" indent="0">
              <a:buNone/>
            </a:pPr>
            <a:r>
              <a:rPr lang="en-US" sz="3200" dirty="0"/>
              <a:t>Student Barriers</a:t>
            </a:r>
          </a:p>
          <a:p>
            <a:r>
              <a:rPr lang="en-US" sz="1800" dirty="0"/>
              <a:t>Transportation</a:t>
            </a:r>
          </a:p>
          <a:p>
            <a:r>
              <a:rPr lang="en-US" sz="1800" dirty="0"/>
              <a:t>Criminal Backgrounds/Fines</a:t>
            </a:r>
          </a:p>
          <a:p>
            <a:r>
              <a:rPr lang="en-US" sz="1800" dirty="0"/>
              <a:t>Housing</a:t>
            </a:r>
          </a:p>
          <a:p>
            <a:endParaRPr lang="en-US" sz="1800" dirty="0"/>
          </a:p>
        </p:txBody>
      </p:sp>
      <p:pic>
        <p:nvPicPr>
          <p:cNvPr id="11" name="Picture 10">
            <a:extLst>
              <a:ext uri="{FF2B5EF4-FFF2-40B4-BE49-F238E27FC236}">
                <a16:creationId xmlns:a16="http://schemas.microsoft.com/office/drawing/2014/main" id="{FC117C00-0AC9-470B-977F-D4F8C543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50378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7899-AC1B-4D18-8AD2-F715B61644A4}"/>
              </a:ext>
            </a:extLst>
          </p:cNvPr>
          <p:cNvSpPr>
            <a:spLocks noGrp="1"/>
          </p:cNvSpPr>
          <p:nvPr>
            <p:ph type="title"/>
          </p:nvPr>
        </p:nvSpPr>
        <p:spPr>
          <a:xfrm>
            <a:off x="8156350" y="484632"/>
            <a:ext cx="3544035" cy="1609344"/>
          </a:xfrm>
          <a:ln>
            <a:noFill/>
          </a:ln>
        </p:spPr>
        <p:txBody>
          <a:bodyPr vert="horz" lIns="91440" tIns="45720" rIns="91440" bIns="45720" rtlCol="0">
            <a:normAutofit/>
          </a:bodyPr>
          <a:lstStyle/>
          <a:p>
            <a:r>
              <a:rPr lang="en-US" sz="3200" dirty="0"/>
              <a:t>		training objectives</a:t>
            </a:r>
          </a:p>
        </p:txBody>
      </p:sp>
      <p:pic>
        <p:nvPicPr>
          <p:cNvPr id="4" name="Content Placeholder 3">
            <a:extLst>
              <a:ext uri="{FF2B5EF4-FFF2-40B4-BE49-F238E27FC236}">
                <a16:creationId xmlns:a16="http://schemas.microsoft.com/office/drawing/2014/main" id="{AEB47D58-A3CB-4988-B282-A229718658F2}"/>
              </a:ext>
            </a:extLst>
          </p:cNvPr>
          <p:cNvPicPr>
            <a:picLocks noGrp="1" noChangeAspect="1"/>
          </p:cNvPicPr>
          <p:nvPr>
            <p:ph idx="1"/>
          </p:nvPr>
        </p:nvPicPr>
        <p:blipFill>
          <a:blip r:embed="rId3"/>
          <a:stretch>
            <a:fillRect/>
          </a:stretch>
        </p:blipFill>
        <p:spPr>
          <a:xfrm>
            <a:off x="633999" y="861882"/>
            <a:ext cx="6882269" cy="5144496"/>
          </a:xfrm>
          <a:prstGeom prst="rect">
            <a:avLst/>
          </a:prstGeom>
        </p:spPr>
      </p:pic>
      <p:sp>
        <p:nvSpPr>
          <p:cNvPr id="3" name="Content Placeholder 2">
            <a:extLst>
              <a:ext uri="{FF2B5EF4-FFF2-40B4-BE49-F238E27FC236}">
                <a16:creationId xmlns:a16="http://schemas.microsoft.com/office/drawing/2014/main" id="{133E9389-84DC-4204-81A7-F3874A12CA2B}"/>
              </a:ext>
            </a:extLst>
          </p:cNvPr>
          <p:cNvSpPr>
            <a:spLocks noGrp="1"/>
          </p:cNvSpPr>
          <p:nvPr>
            <p:ph idx="1"/>
          </p:nvPr>
        </p:nvSpPr>
        <p:spPr>
          <a:xfrm>
            <a:off x="8156351" y="2121408"/>
            <a:ext cx="3544034" cy="4050792"/>
          </a:xfrm>
        </p:spPr>
        <p:txBody>
          <a:bodyPr vert="horz" lIns="91440" tIns="45720" rIns="91440" bIns="45720" rtlCol="0">
            <a:normAutofit/>
          </a:bodyPr>
          <a:lstStyle/>
          <a:p>
            <a:pPr marL="0" indent="0">
              <a:buNone/>
            </a:pPr>
            <a:r>
              <a:rPr lang="en-US" dirty="0"/>
              <a:t>Focus on people instead of industry silos</a:t>
            </a:r>
          </a:p>
          <a:p>
            <a:pPr marL="0" indent="0">
              <a:buNone/>
            </a:pPr>
            <a:r>
              <a:rPr lang="en-US" dirty="0"/>
              <a:t>Addressing the skills gap with training</a:t>
            </a:r>
          </a:p>
          <a:p>
            <a:pPr marL="0" indent="0">
              <a:buNone/>
            </a:pPr>
            <a:r>
              <a:rPr lang="en-US" dirty="0"/>
              <a:t>Added focus on recruitment of minorities and women</a:t>
            </a:r>
          </a:p>
          <a:p>
            <a:pPr marL="0" indent="0">
              <a:buNone/>
            </a:pPr>
            <a:r>
              <a:rPr lang="en-US" dirty="0"/>
              <a:t>A focus on poverty</a:t>
            </a:r>
          </a:p>
          <a:p>
            <a:pPr marL="0" indent="0">
              <a:buNone/>
            </a:pPr>
            <a:r>
              <a:rPr lang="en-US" dirty="0"/>
              <a:t>Helping connect our veterans to opportunity</a:t>
            </a:r>
          </a:p>
          <a:p>
            <a:pPr marL="0" indent="0">
              <a:buNone/>
            </a:pPr>
            <a:r>
              <a:rPr lang="en-US" dirty="0"/>
              <a:t>Helping previously incarcerated people</a:t>
            </a:r>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1827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1A34D1AA-9957-4210-B38B-2F372A1106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89" b="171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Rockwell"/>
              <a:ea typeface="+mn-ea"/>
              <a:cs typeface="+mn-cs"/>
            </a:endParaRPr>
          </a:p>
        </p:txBody>
      </p:sp>
      <p:sp>
        <p:nvSpPr>
          <p:cNvPr id="2" name="Title 1">
            <a:extLst>
              <a:ext uri="{FF2B5EF4-FFF2-40B4-BE49-F238E27FC236}">
                <a16:creationId xmlns:a16="http://schemas.microsoft.com/office/drawing/2014/main" id="{2752C6A4-612E-48CE-831E-32A566E68417}"/>
              </a:ext>
            </a:extLst>
          </p:cNvPr>
          <p:cNvSpPr>
            <a:spLocks noGrp="1"/>
          </p:cNvSpPr>
          <p:nvPr>
            <p:ph type="title"/>
          </p:nvPr>
        </p:nvSpPr>
        <p:spPr>
          <a:xfrm>
            <a:off x="709448" y="1913950"/>
            <a:ext cx="4204137" cy="1342754"/>
          </a:xfrm>
        </p:spPr>
        <p:txBody>
          <a:bodyPr>
            <a:normAutofit/>
          </a:bodyPr>
          <a:lstStyle/>
          <a:p>
            <a:pPr algn="ctr"/>
            <a:r>
              <a:rPr lang="en-US" sz="3600"/>
              <a:t>K12 – Horizontal Pathway</a:t>
            </a:r>
            <a:endParaRPr lang="en-US" sz="3600" dirty="0"/>
          </a:p>
        </p:txBody>
      </p:sp>
      <p:cxnSp>
        <p:nvCxnSpPr>
          <p:cNvPr id="1034"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F53307-135A-41AE-AFE7-A56F42975300}"/>
              </a:ext>
            </a:extLst>
          </p:cNvPr>
          <p:cNvSpPr>
            <a:spLocks noGrp="1"/>
          </p:cNvSpPr>
          <p:nvPr>
            <p:ph idx="1"/>
          </p:nvPr>
        </p:nvSpPr>
        <p:spPr>
          <a:xfrm>
            <a:off x="525516" y="3417573"/>
            <a:ext cx="4593021" cy="2619839"/>
          </a:xfrm>
        </p:spPr>
        <p:txBody>
          <a:bodyPr anchor="ctr">
            <a:normAutofit/>
          </a:bodyPr>
          <a:lstStyle/>
          <a:p>
            <a:pPr marL="0" indent="0">
              <a:buNone/>
            </a:pPr>
            <a:r>
              <a:rPr lang="en-US" sz="1800" dirty="0"/>
              <a:t>Hamilton Heights High School</a:t>
            </a:r>
          </a:p>
          <a:p>
            <a:pPr marL="0" indent="0">
              <a:buNone/>
            </a:pPr>
            <a:r>
              <a:rPr lang="en-US" sz="1800" dirty="0"/>
              <a:t>Garrett High School</a:t>
            </a:r>
          </a:p>
          <a:p>
            <a:pPr marL="0" indent="0">
              <a:buNone/>
            </a:pPr>
            <a:endParaRPr lang="en-US" sz="1800" dirty="0"/>
          </a:p>
          <a:p>
            <a:pPr marL="0" indent="0">
              <a:buNone/>
            </a:pPr>
            <a:r>
              <a:rPr lang="en-US" sz="1800" dirty="0"/>
              <a:t>Lapel High School</a:t>
            </a:r>
          </a:p>
          <a:p>
            <a:pPr marL="0" indent="0">
              <a:buNone/>
            </a:pPr>
            <a:r>
              <a:rPr lang="en-US" sz="1800" dirty="0"/>
              <a:t>New Palestine</a:t>
            </a:r>
          </a:p>
          <a:p>
            <a:pPr marL="0" indent="0">
              <a:buNone/>
            </a:pPr>
            <a:r>
              <a:rPr lang="en-US" sz="1800" dirty="0"/>
              <a:t>Penn High School</a:t>
            </a:r>
          </a:p>
          <a:p>
            <a:pPr marL="0" indent="0">
              <a:buNone/>
            </a:pPr>
            <a:endParaRPr lang="en-US" sz="1800" dirty="0"/>
          </a:p>
        </p:txBody>
      </p:sp>
    </p:spTree>
    <p:extLst>
      <p:ext uri="{BB962C8B-B14F-4D97-AF65-F5344CB8AC3E}">
        <p14:creationId xmlns:p14="http://schemas.microsoft.com/office/powerpoint/2010/main" val="230875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53C6A-F22C-45F9-97F7-EF1CFE0F04EB}"/>
              </a:ext>
            </a:extLst>
          </p:cNvPr>
          <p:cNvSpPr>
            <a:spLocks noGrp="1"/>
          </p:cNvSpPr>
          <p:nvPr>
            <p:ph type="title"/>
          </p:nvPr>
        </p:nvSpPr>
        <p:spPr>
          <a:xfrm>
            <a:off x="838200" y="192846"/>
            <a:ext cx="10515600" cy="1325563"/>
          </a:xfrm>
        </p:spPr>
        <p:txBody>
          <a:bodyPr/>
          <a:lstStyle/>
          <a:p>
            <a:pPr algn="ctr"/>
            <a:r>
              <a:rPr lang="en-US" dirty="0">
                <a:solidFill>
                  <a:schemeClr val="tx1"/>
                </a:solidFill>
              </a:rPr>
              <a:t>Hamilton Heights SEAL</a:t>
            </a:r>
          </a:p>
        </p:txBody>
      </p:sp>
      <p:pic>
        <p:nvPicPr>
          <p:cNvPr id="8" name="Content Placeholder 7">
            <a:extLst>
              <a:ext uri="{FF2B5EF4-FFF2-40B4-BE49-F238E27FC236}">
                <a16:creationId xmlns:a16="http://schemas.microsoft.com/office/drawing/2014/main" id="{A70ED7CE-B41D-4418-B7C4-93FB91B6BB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4303" y="1235075"/>
            <a:ext cx="8863394" cy="5257800"/>
          </a:xfrm>
        </p:spPr>
      </p:pic>
    </p:spTree>
    <p:extLst>
      <p:ext uri="{BB962C8B-B14F-4D97-AF65-F5344CB8AC3E}">
        <p14:creationId xmlns:p14="http://schemas.microsoft.com/office/powerpoint/2010/main" val="8561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36C0446-6148-4A86-A76C-189B3435050B}"/>
              </a:ext>
            </a:extLst>
          </p:cNvPr>
          <p:cNvSpPr>
            <a:spLocks noGrp="1"/>
          </p:cNvSpPr>
          <p:nvPr>
            <p:ph sz="half" idx="1"/>
          </p:nvPr>
        </p:nvSpPr>
        <p:spPr/>
        <p:txBody>
          <a:bodyPr>
            <a:normAutofit fontScale="92500" lnSpcReduction="20000"/>
          </a:bodyPr>
          <a:lstStyle/>
          <a:p>
            <a:pPr marL="0" indent="0">
              <a:buNone/>
            </a:pPr>
            <a:r>
              <a:rPr lang="en-US" u="sng" dirty="0">
                <a:solidFill>
                  <a:schemeClr val="tx1"/>
                </a:solidFill>
              </a:rPr>
              <a:t>Train the trainer, June 2021</a:t>
            </a:r>
          </a:p>
          <a:p>
            <a:pPr marL="0" indent="0">
              <a:buNone/>
            </a:pPr>
            <a:endParaRPr lang="en-US" dirty="0">
              <a:solidFill>
                <a:schemeClr val="tx1"/>
              </a:solidFill>
            </a:endParaRPr>
          </a:p>
          <a:p>
            <a:pPr marL="0" indent="0">
              <a:buNone/>
            </a:pPr>
            <a:r>
              <a:rPr lang="en-US" dirty="0"/>
              <a:t>P</a:t>
            </a:r>
            <a:r>
              <a:rPr lang="en-US" dirty="0">
                <a:solidFill>
                  <a:schemeClr val="tx1"/>
                </a:solidFill>
              </a:rPr>
              <a:t>articipating High Schools</a:t>
            </a:r>
          </a:p>
          <a:p>
            <a:pPr marL="0" indent="0">
              <a:buNone/>
            </a:pPr>
            <a:endParaRPr lang="en-US" dirty="0">
              <a:solidFill>
                <a:schemeClr val="tx1"/>
              </a:solidFill>
            </a:endParaRPr>
          </a:p>
          <a:p>
            <a:pPr marL="0" indent="0">
              <a:buNone/>
            </a:pPr>
            <a:r>
              <a:rPr lang="en-US" dirty="0">
                <a:solidFill>
                  <a:schemeClr val="tx1"/>
                </a:solidFill>
              </a:rPr>
              <a:t>Hamilton Heights</a:t>
            </a:r>
          </a:p>
          <a:p>
            <a:pPr marL="0" indent="0">
              <a:buNone/>
            </a:pPr>
            <a:r>
              <a:rPr lang="en-US" dirty="0">
                <a:solidFill>
                  <a:schemeClr val="tx1"/>
                </a:solidFill>
              </a:rPr>
              <a:t>Garrett High School</a:t>
            </a:r>
          </a:p>
          <a:p>
            <a:pPr marL="0" indent="0">
              <a:buNone/>
            </a:pPr>
            <a:r>
              <a:rPr lang="en-US" dirty="0">
                <a:solidFill>
                  <a:schemeClr val="tx1"/>
                </a:solidFill>
              </a:rPr>
              <a:t>Lapel</a:t>
            </a:r>
          </a:p>
          <a:p>
            <a:pPr marL="0" indent="0">
              <a:buNone/>
            </a:pPr>
            <a:r>
              <a:rPr lang="en-US" dirty="0">
                <a:solidFill>
                  <a:schemeClr val="tx1"/>
                </a:solidFill>
              </a:rPr>
              <a:t>New Palestine</a:t>
            </a:r>
          </a:p>
          <a:p>
            <a:pPr marL="0" indent="0">
              <a:buNone/>
            </a:pPr>
            <a:r>
              <a:rPr lang="en-US" dirty="0">
                <a:solidFill>
                  <a:schemeClr val="tx1"/>
                </a:solidFill>
              </a:rPr>
              <a:t>Pendleton Heights</a:t>
            </a:r>
          </a:p>
          <a:p>
            <a:pPr marL="0" indent="0">
              <a:buNone/>
            </a:pPr>
            <a:r>
              <a:rPr lang="en-US" dirty="0">
                <a:solidFill>
                  <a:schemeClr val="tx1"/>
                </a:solidFill>
              </a:rPr>
              <a:t>Penn High School</a:t>
            </a:r>
          </a:p>
          <a:p>
            <a:pPr marL="0" indent="0">
              <a:buNone/>
            </a:pPr>
            <a:endParaRPr lang="en-US" dirty="0">
              <a:solidFill>
                <a:schemeClr val="tx1"/>
              </a:solidFill>
            </a:endParaRPr>
          </a:p>
        </p:txBody>
      </p:sp>
      <p:sp>
        <p:nvSpPr>
          <p:cNvPr id="7" name="Content Placeholder 6">
            <a:extLst>
              <a:ext uri="{FF2B5EF4-FFF2-40B4-BE49-F238E27FC236}">
                <a16:creationId xmlns:a16="http://schemas.microsoft.com/office/drawing/2014/main" id="{12B2EDA6-0D21-4865-8DD1-91E8DC9FFC1C}"/>
              </a:ext>
            </a:extLst>
          </p:cNvPr>
          <p:cNvSpPr>
            <a:spLocks noGrp="1"/>
          </p:cNvSpPr>
          <p:nvPr>
            <p:ph sz="half" idx="2"/>
          </p:nvPr>
        </p:nvSpPr>
        <p:spPr/>
        <p:txBody>
          <a:bodyPr>
            <a:normAutofit fontScale="92500" lnSpcReduction="20000"/>
          </a:bodyPr>
          <a:lstStyle/>
          <a:p>
            <a:pPr marL="0" indent="0">
              <a:buNone/>
            </a:pPr>
            <a:r>
              <a:rPr lang="en-US" u="sng" dirty="0">
                <a:solidFill>
                  <a:schemeClr val="tx1"/>
                </a:solidFill>
              </a:rPr>
              <a:t>Curriculum</a:t>
            </a:r>
          </a:p>
          <a:p>
            <a:pPr marL="0" indent="0">
              <a:buNone/>
            </a:pPr>
            <a:endParaRPr lang="en-US" dirty="0">
              <a:solidFill>
                <a:schemeClr val="tx1"/>
              </a:solidFill>
            </a:endParaRPr>
          </a:p>
          <a:p>
            <a:pPr marL="0" indent="0">
              <a:buNone/>
            </a:pPr>
            <a:r>
              <a:rPr lang="en-US" dirty="0">
                <a:solidFill>
                  <a:schemeClr val="tx1"/>
                </a:solidFill>
              </a:rPr>
              <a:t>Horizontal Construction – NCCER</a:t>
            </a:r>
          </a:p>
          <a:p>
            <a:pPr marL="0" indent="0">
              <a:buNone/>
            </a:pPr>
            <a:r>
              <a:rPr lang="en-US" dirty="0">
                <a:solidFill>
                  <a:schemeClr val="tx1"/>
                </a:solidFill>
              </a:rPr>
              <a:t>Safety – OSHA Training</a:t>
            </a:r>
          </a:p>
          <a:p>
            <a:pPr marL="0" indent="0">
              <a:buNone/>
            </a:pPr>
            <a:r>
              <a:rPr lang="en-US" dirty="0">
                <a:solidFill>
                  <a:schemeClr val="tx1"/>
                </a:solidFill>
              </a:rPr>
              <a:t>ATTSA Flagging</a:t>
            </a:r>
          </a:p>
          <a:p>
            <a:pPr marL="0" indent="0">
              <a:buNone/>
            </a:pPr>
            <a:r>
              <a:rPr lang="en-US" dirty="0">
                <a:solidFill>
                  <a:schemeClr val="tx1"/>
                </a:solidFill>
              </a:rPr>
              <a:t>Storm Water Management</a:t>
            </a:r>
          </a:p>
          <a:p>
            <a:pPr marL="0" indent="0">
              <a:buNone/>
            </a:pPr>
            <a:r>
              <a:rPr lang="en-US" dirty="0">
                <a:solidFill>
                  <a:schemeClr val="tx1"/>
                </a:solidFill>
              </a:rPr>
              <a:t>Inspection – Construction Earthworks</a:t>
            </a:r>
          </a:p>
          <a:p>
            <a:pPr marL="0" indent="0">
              <a:buNone/>
            </a:pPr>
            <a:r>
              <a:rPr lang="en-US" dirty="0"/>
              <a:t>Skid Steer</a:t>
            </a:r>
          </a:p>
          <a:p>
            <a:pPr marL="0" indent="0">
              <a:buNone/>
            </a:pPr>
            <a:r>
              <a:rPr lang="en-US" dirty="0">
                <a:solidFill>
                  <a:schemeClr val="tx1"/>
                </a:solidFill>
              </a:rPr>
              <a:t>Mini- Excavator</a:t>
            </a:r>
          </a:p>
        </p:txBody>
      </p:sp>
      <p:sp>
        <p:nvSpPr>
          <p:cNvPr id="5" name="Title 4">
            <a:extLst>
              <a:ext uri="{FF2B5EF4-FFF2-40B4-BE49-F238E27FC236}">
                <a16:creationId xmlns:a16="http://schemas.microsoft.com/office/drawing/2014/main" id="{413555F4-85BE-403F-8753-247E98819CAE}"/>
              </a:ext>
            </a:extLst>
          </p:cNvPr>
          <p:cNvSpPr>
            <a:spLocks noGrp="1"/>
          </p:cNvSpPr>
          <p:nvPr>
            <p:ph type="title"/>
          </p:nvPr>
        </p:nvSpPr>
        <p:spPr/>
        <p:txBody>
          <a:bodyPr/>
          <a:lstStyle/>
          <a:p>
            <a:pPr algn="ctr"/>
            <a:r>
              <a:rPr lang="en-US" dirty="0">
                <a:solidFill>
                  <a:schemeClr val="tx1"/>
                </a:solidFill>
              </a:rPr>
              <a:t>Summer Training 2021</a:t>
            </a:r>
          </a:p>
        </p:txBody>
      </p:sp>
      <p:pic>
        <p:nvPicPr>
          <p:cNvPr id="8" name="Picture 7">
            <a:extLst>
              <a:ext uri="{FF2B5EF4-FFF2-40B4-BE49-F238E27FC236}">
                <a16:creationId xmlns:a16="http://schemas.microsoft.com/office/drawing/2014/main" id="{9A7B0974-02C1-4092-8CCE-7989B70C7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73472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B24F31-2B69-4DDC-9EE4-86858A3AFF5F}"/>
              </a:ext>
            </a:extLst>
          </p:cNvPr>
          <p:cNvSpPr>
            <a:spLocks noGrp="1"/>
          </p:cNvSpPr>
          <p:nvPr>
            <p:ph type="title"/>
          </p:nvPr>
        </p:nvSpPr>
        <p:spPr>
          <a:xfrm>
            <a:off x="978877" y="-83224"/>
            <a:ext cx="10515600" cy="1325563"/>
          </a:xfrm>
        </p:spPr>
        <p:txBody>
          <a:bodyPr/>
          <a:lstStyle/>
          <a:p>
            <a:pPr algn="ctr"/>
            <a:r>
              <a:rPr lang="en-US" u="sng" dirty="0"/>
              <a:t>Hamilton Heights High School </a:t>
            </a:r>
          </a:p>
        </p:txBody>
      </p:sp>
      <p:pic>
        <p:nvPicPr>
          <p:cNvPr id="1026" name="Picture 2">
            <a:extLst>
              <a:ext uri="{FF2B5EF4-FFF2-40B4-BE49-F238E27FC236}">
                <a16:creationId xmlns:a16="http://schemas.microsoft.com/office/drawing/2014/main" id="{235BCA5D-E914-4A27-A2F4-E7F720274A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8877" y="1225173"/>
            <a:ext cx="4113628" cy="2705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DB588DD-0F40-4A50-9A7D-6A5B388B9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77" y="4265549"/>
            <a:ext cx="4083812" cy="23000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46B0936-6438-4331-8FA1-C1AB8C5AA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226" y="1242339"/>
            <a:ext cx="3992459" cy="53232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088E024-B9E3-4056-BAB7-5F6F5D849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
        <p:nvSpPr>
          <p:cNvPr id="2" name="TextBox 1">
            <a:extLst>
              <a:ext uri="{FF2B5EF4-FFF2-40B4-BE49-F238E27FC236}">
                <a16:creationId xmlns:a16="http://schemas.microsoft.com/office/drawing/2014/main" id="{0111A212-6BA8-463A-B53B-21F48DAD3250}"/>
              </a:ext>
            </a:extLst>
          </p:cNvPr>
          <p:cNvSpPr txBox="1"/>
          <p:nvPr/>
        </p:nvSpPr>
        <p:spPr>
          <a:xfrm>
            <a:off x="10252340" y="4526985"/>
            <a:ext cx="19215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a:ea typeface="+mn-ea"/>
                <a:cs typeface="+mn-cs"/>
              </a:rPr>
              <a:t>Far top left, site tour, Bottom left train the trainer, Left, HH Sandbox </a:t>
            </a:r>
          </a:p>
        </p:txBody>
      </p:sp>
    </p:spTree>
    <p:extLst>
      <p:ext uri="{BB962C8B-B14F-4D97-AF65-F5344CB8AC3E}">
        <p14:creationId xmlns:p14="http://schemas.microsoft.com/office/powerpoint/2010/main" val="181763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4" name="Title 3"/>
          <p:cNvSpPr>
            <a:spLocks noGrp="1"/>
          </p:cNvSpPr>
          <p:nvPr>
            <p:ph type="title" idx="4294967295"/>
          </p:nvPr>
        </p:nvSpPr>
        <p:spPr>
          <a:xfrm>
            <a:off x="2172820" y="795558"/>
            <a:ext cx="7230794" cy="4990147"/>
          </a:xfrm>
          <a:prstGeom prst="rect">
            <a:avLst/>
          </a:prstGeom>
        </p:spPr>
        <p:txBody>
          <a:bodyPr vert="horz" lIns="91440" tIns="45720" rIns="91440" bIns="45720" rtlCol="0" anchor="t">
            <a:normAutofit/>
          </a:bodyPr>
          <a:lstStyle/>
          <a:p>
            <a:pPr algn="ctr"/>
            <a:r>
              <a:rPr lang="en-US" sz="4000" u="sng" kern="1200">
                <a:solidFill>
                  <a:schemeClr val="tx1"/>
                </a:solidFill>
                <a:latin typeface="+mj-lt"/>
                <a:ea typeface="+mj-ea"/>
                <a:cs typeface="+mj-cs"/>
              </a:rPr>
              <a:t>Moving Forward with INDOT</a:t>
            </a:r>
            <a:br>
              <a:rPr lang="en-US" sz="4000" u="sng" kern="1200">
                <a:solidFill>
                  <a:schemeClr val="tx1"/>
                </a:solidFill>
                <a:latin typeface="+mj-lt"/>
                <a:ea typeface="+mj-ea"/>
                <a:cs typeface="+mj-cs"/>
              </a:rPr>
            </a:br>
            <a:endParaRPr lang="en-US" sz="4000" u="sng" kern="1200" dirty="0">
              <a:solidFill>
                <a:schemeClr val="tx1"/>
              </a:solidFill>
              <a:latin typeface="+mj-lt"/>
              <a:ea typeface="+mj-ea"/>
              <a:cs typeface="+mj-cs"/>
            </a:endParaRPr>
          </a:p>
        </p:txBody>
      </p:sp>
      <p:sp>
        <p:nvSpPr>
          <p:cNvPr id="5" name="Content Placeholder 4"/>
          <p:cNvSpPr>
            <a:spLocks noGrp="1"/>
          </p:cNvSpPr>
          <p:nvPr>
            <p:ph idx="4294967295"/>
          </p:nvPr>
        </p:nvSpPr>
        <p:spPr>
          <a:xfrm>
            <a:off x="1552462" y="1687388"/>
            <a:ext cx="9345717" cy="3483224"/>
          </a:xfrm>
          <a:prstGeom prst="rect">
            <a:avLst/>
          </a:prstGeom>
        </p:spPr>
        <p:txBody>
          <a:bodyPr vert="horz" lIns="91440" tIns="45720" rIns="91440" bIns="45720" rtlCol="0" anchor="t">
            <a:normAutofit/>
          </a:bodyPr>
          <a:lstStyle/>
          <a:p>
            <a:pPr marL="0">
              <a:buClr>
                <a:schemeClr val="tx1"/>
              </a:buClr>
            </a:pPr>
            <a:endParaRPr lang="en-US" sz="2000" dirty="0"/>
          </a:p>
          <a:p>
            <a:pPr marL="0" indent="0">
              <a:buClr>
                <a:schemeClr val="tx1"/>
              </a:buClr>
              <a:buNone/>
            </a:pPr>
            <a:r>
              <a:rPr lang="en-US" sz="3200" dirty="0"/>
              <a:t>Moving Forward is an Indiana Department of Transportation employment program to build talent pipelines for Highway Technicians by partnering with community non-profits and state agencies that support justice involved citizens as they transition back into the workforce. </a:t>
            </a:r>
          </a:p>
          <a:p>
            <a:endParaRPr lang="en-US" sz="2000" dirty="0"/>
          </a:p>
        </p:txBody>
      </p:sp>
      <p:sp>
        <p:nvSpPr>
          <p:cNvPr id="46" name="Rectangle 4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48" name="Rectangle 4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pic>
        <p:nvPicPr>
          <p:cNvPr id="34" name="Picture 33">
            <a:extLst>
              <a:ext uri="{FF2B5EF4-FFF2-40B4-BE49-F238E27FC236}">
                <a16:creationId xmlns:a16="http://schemas.microsoft.com/office/drawing/2014/main" id="{B198618F-4F95-45E7-B79C-1FA094D6B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331447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02110C1-6E1A-416E-8183-E7957335C67E}"/>
              </a:ext>
            </a:extLst>
          </p:cNvPr>
          <p:cNvSpPr>
            <a:spLocks noGrp="1"/>
          </p:cNvSpPr>
          <p:nvPr>
            <p:ph type="title"/>
          </p:nvPr>
        </p:nvSpPr>
        <p:spPr>
          <a:xfrm>
            <a:off x="893025" y="1153609"/>
            <a:ext cx="2669406" cy="1781175"/>
          </a:xfrm>
          <a:prstGeom prst="rect">
            <a:avLst/>
          </a:prstGeom>
        </p:spPr>
        <p:txBody>
          <a:bodyPr vert="horz" lIns="91440" tIns="45720" rIns="91440" bIns="45720" rtlCol="0" anchor="ctr">
            <a:normAutofit/>
          </a:bodyPr>
          <a:lstStyle/>
          <a:p>
            <a:r>
              <a:rPr lang="en-US" sz="3200" kern="1200" dirty="0">
                <a:solidFill>
                  <a:srgbClr val="FFFFFF"/>
                </a:solidFill>
                <a:latin typeface="+mj-lt"/>
                <a:ea typeface="+mj-ea"/>
                <a:cs typeface="+mj-cs"/>
              </a:rPr>
              <a:t>Results to Date</a:t>
            </a:r>
          </a:p>
        </p:txBody>
      </p:sp>
      <p:sp>
        <p:nvSpPr>
          <p:cNvPr id="2" name="Content Placeholder 1">
            <a:extLst>
              <a:ext uri="{FF2B5EF4-FFF2-40B4-BE49-F238E27FC236}">
                <a16:creationId xmlns:a16="http://schemas.microsoft.com/office/drawing/2014/main" id="{E586E439-BE99-4333-AB5C-5F612ABB7E42}"/>
              </a:ext>
            </a:extLst>
          </p:cNvPr>
          <p:cNvSpPr>
            <a:spLocks noGrp="1"/>
          </p:cNvSpPr>
          <p:nvPr>
            <p:ph sz="half" idx="1"/>
          </p:nvPr>
        </p:nvSpPr>
        <p:spPr>
          <a:xfrm>
            <a:off x="819098" y="3135892"/>
            <a:ext cx="3843003" cy="3291412"/>
          </a:xfrm>
          <a:prstGeom prst="rect">
            <a:avLst/>
          </a:prstGeom>
        </p:spPr>
        <p:txBody>
          <a:bodyPr vert="horz" lIns="91440" tIns="45720" rIns="91440" bIns="45720" rtlCol="0">
            <a:normAutofit fontScale="92500" lnSpcReduction="10000"/>
          </a:bodyPr>
          <a:lstStyle/>
          <a:p>
            <a:endParaRPr lang="en-US" sz="1100" dirty="0"/>
          </a:p>
          <a:p>
            <a:r>
              <a:rPr lang="en-US" sz="2100" dirty="0"/>
              <a:t>20 total referrals within 2 years</a:t>
            </a:r>
          </a:p>
          <a:p>
            <a:r>
              <a:rPr lang="en-US" sz="2100" dirty="0"/>
              <a:t>7 unique referring partners</a:t>
            </a:r>
          </a:p>
          <a:p>
            <a:r>
              <a:rPr lang="en-US" sz="2100" dirty="0"/>
              <a:t>16 interviews</a:t>
            </a:r>
          </a:p>
          <a:p>
            <a:r>
              <a:rPr lang="en-US" sz="2100" dirty="0"/>
              <a:t>10 job offers</a:t>
            </a:r>
          </a:p>
          <a:p>
            <a:r>
              <a:rPr lang="en-US" sz="2100" dirty="0"/>
              <a:t>8 hires total</a:t>
            </a:r>
          </a:p>
          <a:p>
            <a:r>
              <a:rPr lang="en-US" sz="2100" dirty="0"/>
              <a:t>1 Promoted to Unit Supervisor</a:t>
            </a:r>
          </a:p>
          <a:p>
            <a:r>
              <a:rPr lang="en-US" sz="2100" dirty="0"/>
              <a:t>1 Promoted to Crew Lead</a:t>
            </a:r>
          </a:p>
          <a:p>
            <a:r>
              <a:rPr lang="en-US" sz="2100" dirty="0"/>
              <a:t>4 Retained</a:t>
            </a:r>
          </a:p>
          <a:p>
            <a:pPr marL="0"/>
            <a:endParaRPr lang="en-US" sz="1100" dirty="0"/>
          </a:p>
        </p:txBody>
      </p:sp>
      <p:pic>
        <p:nvPicPr>
          <p:cNvPr id="9" name="Picture 2" descr="Jay King Highway Tech for INDOT">
            <a:extLst>
              <a:ext uri="{FF2B5EF4-FFF2-40B4-BE49-F238E27FC236}">
                <a16:creationId xmlns:a16="http://schemas.microsoft.com/office/drawing/2014/main" id="{DF8AB37A-B9A1-4CC3-A58B-EE46A24958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2875" y="721039"/>
            <a:ext cx="6251703" cy="34853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8639057-CD6A-4099-B2CE-301BC638FF93}"/>
              </a:ext>
            </a:extLst>
          </p:cNvPr>
          <p:cNvSpPr txBox="1"/>
          <p:nvPr/>
        </p:nvSpPr>
        <p:spPr>
          <a:xfrm>
            <a:off x="5222875" y="4206363"/>
            <a:ext cx="625170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a:ea typeface="+mn-ea"/>
                <a:cs typeface="+mn-cs"/>
              </a:rPr>
              <a:t>Jay King, Unit Supervisor</a:t>
            </a: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Rockwell"/>
                <a:ea typeface="+mn-ea"/>
                <a:cs typeface="+mn-cs"/>
              </a:rPr>
              <a:t> “</a:t>
            </a:r>
            <a:r>
              <a:rPr kumimoji="0" lang="en-US" sz="1600" b="0" i="0" u="none" strike="noStrike" kern="1200" cap="none" spc="0" normalizeH="0" baseline="0" noProof="0" dirty="0">
                <a:ln>
                  <a:noFill/>
                </a:ln>
                <a:solidFill>
                  <a:srgbClr val="333333"/>
                </a:solidFill>
                <a:effectLst/>
                <a:uLnTx/>
                <a:uFillTx/>
                <a:latin typeface="Rockwell"/>
                <a:ea typeface="+mn-ea"/>
                <a:cs typeface="+mn-cs"/>
              </a:rPr>
              <a:t>It’s quite beautiful to see so many different people serving the public. Putting all differences aside, we find our common ground and work toward the greater good of the people. That is what I love about INDOT.” (from State of Indiana Torch article)</a:t>
            </a:r>
            <a:endParaRPr kumimoji="0" lang="en-US" sz="16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pic>
        <p:nvPicPr>
          <p:cNvPr id="23" name="Picture 22">
            <a:extLst>
              <a:ext uri="{FF2B5EF4-FFF2-40B4-BE49-F238E27FC236}">
                <a16:creationId xmlns:a16="http://schemas.microsoft.com/office/drawing/2014/main" id="{0D89BD1B-73C0-4B34-95E1-B9100C189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Tree>
    <p:extLst>
      <p:ext uri="{BB962C8B-B14F-4D97-AF65-F5344CB8AC3E}">
        <p14:creationId xmlns:p14="http://schemas.microsoft.com/office/powerpoint/2010/main" val="12693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a:extLst>
              <a:ext uri="{FF2B5EF4-FFF2-40B4-BE49-F238E27FC236}">
                <a16:creationId xmlns:a16="http://schemas.microsoft.com/office/drawing/2014/main" id="{F879DD7C-FE6B-44D6-95DE-67892CC9A28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Final Thoughts</a:t>
            </a:r>
          </a:p>
        </p:txBody>
      </p:sp>
      <p:sp>
        <p:nvSpPr>
          <p:cNvPr id="19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3" name="Content Placeholder 2">
            <a:extLst>
              <a:ext uri="{FF2B5EF4-FFF2-40B4-BE49-F238E27FC236}">
                <a16:creationId xmlns:a16="http://schemas.microsoft.com/office/drawing/2014/main" id="{057F65C7-6CF8-4EF8-A7A2-5CE977997D30}"/>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1900" dirty="0"/>
              <a:t>Community Partnerships</a:t>
            </a:r>
          </a:p>
          <a:p>
            <a:pPr marL="0" indent="0">
              <a:buNone/>
            </a:pPr>
            <a:r>
              <a:rPr lang="en-US" sz="1900" dirty="0"/>
              <a:t>Non-profits, Veterans, Re-entry, K12</a:t>
            </a:r>
          </a:p>
          <a:p>
            <a:r>
              <a:rPr lang="en-US" sz="1900" dirty="0"/>
              <a:t>Ask who else needs to have a seat at the table</a:t>
            </a:r>
          </a:p>
          <a:p>
            <a:r>
              <a:rPr lang="en-US" sz="1900" dirty="0"/>
              <a:t>Familiarize yourself what students are learning in the classroom</a:t>
            </a:r>
          </a:p>
          <a:p>
            <a:r>
              <a:rPr lang="en-US" sz="1900" dirty="0"/>
              <a:t>Ingratiate </a:t>
            </a:r>
            <a:r>
              <a:rPr lang="en-US" sz="1900"/>
              <a:t>your training</a:t>
            </a:r>
            <a:endParaRPr lang="en-US" sz="1900" dirty="0"/>
          </a:p>
          <a:p>
            <a:r>
              <a:rPr lang="en-US" sz="1900" dirty="0"/>
              <a:t>Work-based Learning</a:t>
            </a:r>
          </a:p>
          <a:p>
            <a:endParaRPr lang="en-US" sz="1900" dirty="0"/>
          </a:p>
          <a:p>
            <a:pPr marL="0"/>
            <a:endParaRPr lang="en-US" sz="1900" dirty="0"/>
          </a:p>
          <a:p>
            <a:pPr marL="0"/>
            <a:endParaRPr lang="en-US" sz="1900" dirty="0"/>
          </a:p>
        </p:txBody>
      </p:sp>
      <p:pic>
        <p:nvPicPr>
          <p:cNvPr id="1030" name="Picture 6">
            <a:extLst>
              <a:ext uri="{FF2B5EF4-FFF2-40B4-BE49-F238E27FC236}">
                <a16:creationId xmlns:a16="http://schemas.microsoft.com/office/drawing/2014/main" id="{E8BBC21D-40D5-4EE4-9BA6-689AD6F62E2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238" r="-1" b="1398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1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FD08-F61B-43D0-9D0E-F88B4A61508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9A34F50-6E6C-4B50-B3F9-1B884B4802B4}"/>
              </a:ext>
            </a:extLst>
          </p:cNvPr>
          <p:cNvSpPr>
            <a:spLocks noGrp="1"/>
          </p:cNvSpPr>
          <p:nvPr>
            <p:ph idx="1"/>
          </p:nvPr>
        </p:nvSpPr>
        <p:spPr>
          <a:xfrm>
            <a:off x="1066800" y="1864232"/>
            <a:ext cx="10058400" cy="4509135"/>
          </a:xfrm>
        </p:spPr>
        <p:txBody>
          <a:bodyPr>
            <a:normAutofit/>
          </a:bodyPr>
          <a:lstStyle/>
          <a:p>
            <a:endParaRPr lang="en-US" dirty="0"/>
          </a:p>
          <a:p>
            <a:pPr marL="0" indent="0">
              <a:buNone/>
            </a:pPr>
            <a:endParaRPr lang="en-US" sz="2400" dirty="0"/>
          </a:p>
          <a:p>
            <a:pPr lvl="1"/>
            <a:endParaRPr lang="en-US" sz="2400" dirty="0"/>
          </a:p>
          <a:p>
            <a:pPr lvl="1"/>
            <a:endParaRPr lang="en-US" dirty="0"/>
          </a:p>
        </p:txBody>
      </p:sp>
      <p:pic>
        <p:nvPicPr>
          <p:cNvPr id="4" name="Content Placeholder 3">
            <a:extLst>
              <a:ext uri="{FF2B5EF4-FFF2-40B4-BE49-F238E27FC236}">
                <a16:creationId xmlns:a16="http://schemas.microsoft.com/office/drawing/2014/main" id="{129151B2-40CF-4DAA-8430-05B0202840F3}"/>
              </a:ext>
            </a:extLst>
          </p:cNvPr>
          <p:cNvPicPr>
            <a:picLocks noChangeAspect="1"/>
          </p:cNvPicPr>
          <p:nvPr/>
        </p:nvPicPr>
        <p:blipFill>
          <a:blip r:embed="rId2"/>
          <a:stretch>
            <a:fillRect/>
          </a:stretch>
        </p:blipFill>
        <p:spPr>
          <a:xfrm>
            <a:off x="9369479" y="256742"/>
            <a:ext cx="2822519" cy="2108684"/>
          </a:xfrm>
          <a:prstGeom prst="rect">
            <a:avLst/>
          </a:prstGeom>
        </p:spPr>
      </p:pic>
      <p:sp>
        <p:nvSpPr>
          <p:cNvPr id="5" name="Content Placeholder 2">
            <a:extLst>
              <a:ext uri="{FF2B5EF4-FFF2-40B4-BE49-F238E27FC236}">
                <a16:creationId xmlns:a16="http://schemas.microsoft.com/office/drawing/2014/main" id="{432175CC-091B-42DA-8663-BA9B0733927D}"/>
              </a:ext>
            </a:extLst>
          </p:cNvPr>
          <p:cNvSpPr txBox="1">
            <a:spLocks/>
          </p:cNvSpPr>
          <p:nvPr/>
        </p:nvSpPr>
        <p:spPr>
          <a:xfrm>
            <a:off x="823234" y="1864232"/>
            <a:ext cx="10305014" cy="4307968"/>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en-US" dirty="0"/>
          </a:p>
          <a:p>
            <a:pPr marL="0" indent="0">
              <a:buFont typeface="Wingdings" pitchFamily="2" charset="2"/>
              <a:buNone/>
            </a:pPr>
            <a:r>
              <a:rPr lang="en-US" b="1" u="sng" dirty="0"/>
              <a:t>Contact Info:</a:t>
            </a:r>
          </a:p>
          <a:p>
            <a:pPr marL="0" indent="0">
              <a:buFont typeface="Wingdings" pitchFamily="2" charset="2"/>
              <a:buNone/>
            </a:pPr>
            <a:endParaRPr lang="en-US" b="1" u="sng" dirty="0"/>
          </a:p>
          <a:p>
            <a:pPr marL="0" indent="0">
              <a:buFont typeface="Wingdings" pitchFamily="2" charset="2"/>
              <a:buNone/>
            </a:pPr>
            <a:r>
              <a:rPr lang="en-US" dirty="0"/>
              <a:t>Chris Price, President</a:t>
            </a:r>
          </a:p>
          <a:p>
            <a:pPr marL="0" indent="0">
              <a:buFont typeface="Wingdings" pitchFamily="2" charset="2"/>
              <a:buNone/>
            </a:pPr>
            <a:r>
              <a:rPr lang="en-US" dirty="0"/>
              <a:t>Indiana Construction Roundtable Foundation</a:t>
            </a:r>
          </a:p>
          <a:p>
            <a:pPr marL="0" indent="0">
              <a:buFont typeface="Wingdings" pitchFamily="2" charset="2"/>
              <a:buNone/>
            </a:pPr>
            <a:r>
              <a:rPr lang="en-US" dirty="0"/>
              <a:t>Email: </a:t>
            </a:r>
            <a:r>
              <a:rPr lang="en-US" dirty="0">
                <a:hlinkClick r:id="rId3"/>
              </a:rPr>
              <a:t>cprice@indianaconstruction.org</a:t>
            </a:r>
            <a:endParaRPr lang="en-US" dirty="0"/>
          </a:p>
          <a:p>
            <a:pPr marL="0" indent="0">
              <a:buFont typeface="Wingdings" pitchFamily="2" charset="2"/>
              <a:buNone/>
            </a:pPr>
            <a:r>
              <a:rPr lang="en-US" dirty="0"/>
              <a:t>Phone: 317/805-1037</a:t>
            </a:r>
          </a:p>
          <a:p>
            <a:pPr marL="0" indent="0">
              <a:buFont typeface="Wingdings" pitchFamily="2" charset="2"/>
              <a:buNone/>
            </a:pPr>
            <a:endParaRPr lang="en-US" dirty="0"/>
          </a:p>
          <a:p>
            <a:pPr marL="0" marR="0" lvl="0" indent="0" algn="l" defTabSz="914400" rtl="0" eaLnBrk="1" fontAlgn="auto" latinLnBrk="0" hangingPunct="1">
              <a:lnSpc>
                <a:spcPct val="90000"/>
              </a:lnSpc>
              <a:spcBef>
                <a:spcPts val="1200"/>
              </a:spcBef>
              <a:spcAft>
                <a:spcPts val="0"/>
              </a:spcAft>
              <a:buClr>
                <a:srgbClr val="4472C4">
                  <a:lumMod val="75000"/>
                </a:srgbClr>
              </a:buClr>
              <a:buSzPct val="85000"/>
              <a:buFont typeface="Wingdings" pitchFamily="2" charset="2"/>
              <a:buNone/>
              <a:tabLst/>
              <a:defRPr/>
            </a:pPr>
            <a:r>
              <a:rPr kumimoji="0" lang="en-US" sz="2000" b="0" i="0" u="none" strike="noStrike" kern="1200" cap="none" spc="0" normalizeH="0" baseline="0" noProof="0" dirty="0">
                <a:ln>
                  <a:noFill/>
                </a:ln>
                <a:solidFill>
                  <a:prstClr val="black"/>
                </a:solidFill>
                <a:effectLst/>
                <a:uLnTx/>
                <a:uFillTx/>
                <a:latin typeface="Rockwell"/>
                <a:ea typeface="+mn-ea"/>
                <a:cs typeface="+mn-cs"/>
              </a:rPr>
              <a:t>David Dalton, Workforce Development Director</a:t>
            </a:r>
          </a:p>
          <a:p>
            <a:pPr marL="0" marR="0" lvl="0" indent="0" algn="l" defTabSz="914400" rtl="0" eaLnBrk="1" fontAlgn="auto" latinLnBrk="0" hangingPunct="1">
              <a:lnSpc>
                <a:spcPct val="90000"/>
              </a:lnSpc>
              <a:spcBef>
                <a:spcPts val="1200"/>
              </a:spcBef>
              <a:spcAft>
                <a:spcPts val="0"/>
              </a:spcAft>
              <a:buClr>
                <a:srgbClr val="4472C4">
                  <a:lumMod val="75000"/>
                </a:srgbClr>
              </a:buClr>
              <a:buSzPct val="85000"/>
              <a:buFont typeface="Wingdings" pitchFamily="2" charset="2"/>
              <a:buNone/>
              <a:tabLst/>
              <a:defRPr/>
            </a:pPr>
            <a:r>
              <a:rPr kumimoji="0" lang="en-US" sz="2000" b="0" i="0" u="none" strike="noStrike" kern="1200" cap="none" spc="0" normalizeH="0" baseline="0" noProof="0" dirty="0">
                <a:ln>
                  <a:noFill/>
                </a:ln>
                <a:solidFill>
                  <a:prstClr val="black"/>
                </a:solidFill>
                <a:effectLst/>
                <a:uLnTx/>
                <a:uFillTx/>
                <a:latin typeface="Rockwell"/>
                <a:ea typeface="+mn-ea"/>
                <a:cs typeface="+mn-cs"/>
              </a:rPr>
              <a:t>Indiana Department of Transportation</a:t>
            </a:r>
          </a:p>
          <a:p>
            <a:pPr marL="0" marR="0" lvl="0" indent="0" algn="l" defTabSz="914400" rtl="0" eaLnBrk="1" fontAlgn="auto" latinLnBrk="0" hangingPunct="1">
              <a:lnSpc>
                <a:spcPct val="90000"/>
              </a:lnSpc>
              <a:spcBef>
                <a:spcPts val="1200"/>
              </a:spcBef>
              <a:spcAft>
                <a:spcPts val="0"/>
              </a:spcAft>
              <a:buClr>
                <a:srgbClr val="4472C4">
                  <a:lumMod val="75000"/>
                </a:srgbClr>
              </a:buClr>
              <a:buSzPct val="85000"/>
              <a:buFont typeface="Wingdings" pitchFamily="2" charset="2"/>
              <a:buNone/>
              <a:tabLst/>
              <a:defRPr/>
            </a:pPr>
            <a:r>
              <a:rPr kumimoji="0" lang="en-US" sz="2000" b="0" i="0" u="none" strike="noStrike" kern="1200" cap="none" spc="0" normalizeH="0" baseline="0" noProof="0" dirty="0">
                <a:ln>
                  <a:noFill/>
                </a:ln>
                <a:solidFill>
                  <a:prstClr val="black"/>
                </a:solidFill>
                <a:effectLst/>
                <a:uLnTx/>
                <a:uFillTx/>
                <a:latin typeface="Rockwell"/>
                <a:ea typeface="+mn-ea"/>
                <a:cs typeface="+mn-cs"/>
              </a:rPr>
              <a:t>Email: </a:t>
            </a:r>
            <a:r>
              <a:rPr kumimoji="0" lang="en-US" sz="2000" b="0" i="0" u="none" strike="noStrike" kern="1200" cap="none" spc="0" normalizeH="0" baseline="0" noProof="0" dirty="0">
                <a:ln>
                  <a:noFill/>
                </a:ln>
                <a:solidFill>
                  <a:prstClr val="black"/>
                </a:solidFill>
                <a:effectLst/>
                <a:uLnTx/>
                <a:uFillTx/>
                <a:latin typeface="Rockwell"/>
                <a:ea typeface="+mn-ea"/>
                <a:cs typeface="+mn-cs"/>
                <a:hlinkClick r:id="rId4"/>
              </a:rPr>
              <a:t>ddalton@indot.in.gov</a:t>
            </a:r>
            <a:endParaRPr kumimoji="0" lang="en-US" sz="20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914400" rtl="0" eaLnBrk="1" fontAlgn="auto" latinLnBrk="0" hangingPunct="1">
              <a:lnSpc>
                <a:spcPct val="90000"/>
              </a:lnSpc>
              <a:spcBef>
                <a:spcPts val="1200"/>
              </a:spcBef>
              <a:spcAft>
                <a:spcPts val="0"/>
              </a:spcAft>
              <a:buClr>
                <a:srgbClr val="4472C4">
                  <a:lumMod val="75000"/>
                </a:srgbClr>
              </a:buClr>
              <a:buSzPct val="85000"/>
              <a:buFont typeface="Wingdings" pitchFamily="2" charset="2"/>
              <a:buNone/>
              <a:tabLst/>
              <a:defRPr/>
            </a:pPr>
            <a:r>
              <a:rPr kumimoji="0" lang="en-US" sz="2000" b="0" i="0" u="none" strike="noStrike" kern="1200" cap="none" spc="0" normalizeH="0" baseline="0" noProof="0" dirty="0">
                <a:ln>
                  <a:noFill/>
                </a:ln>
                <a:solidFill>
                  <a:prstClr val="black"/>
                </a:solidFill>
                <a:effectLst/>
                <a:uLnTx/>
                <a:uFillTx/>
                <a:latin typeface="Rockwell"/>
                <a:ea typeface="+mn-ea"/>
                <a:cs typeface="+mn-cs"/>
              </a:rPr>
              <a:t>Phone: 317/670-7935</a:t>
            </a:r>
          </a:p>
          <a:p>
            <a:pPr marL="0" indent="0">
              <a:buFont typeface="Wingdings" pitchFamily="2" charset="2"/>
              <a:buNone/>
            </a:pPr>
            <a:endParaRPr lang="en-US" dirty="0"/>
          </a:p>
        </p:txBody>
      </p:sp>
      <p:pic>
        <p:nvPicPr>
          <p:cNvPr id="7" name="Picture 6">
            <a:extLst>
              <a:ext uri="{FF2B5EF4-FFF2-40B4-BE49-F238E27FC236}">
                <a16:creationId xmlns:a16="http://schemas.microsoft.com/office/drawing/2014/main" id="{FD583EF5-9CEE-4982-8EAE-05FAB83B9DAB}"/>
              </a:ext>
            </a:extLst>
          </p:cNvPr>
          <p:cNvPicPr>
            <a:picLocks noChangeAspect="1"/>
          </p:cNvPicPr>
          <p:nvPr/>
        </p:nvPicPr>
        <p:blipFill>
          <a:blip r:embed="rId5"/>
          <a:stretch>
            <a:fillRect/>
          </a:stretch>
        </p:blipFill>
        <p:spPr>
          <a:xfrm>
            <a:off x="9899707" y="2558913"/>
            <a:ext cx="1469059" cy="2475914"/>
          </a:xfrm>
          <a:prstGeom prst="rect">
            <a:avLst/>
          </a:prstGeom>
        </p:spPr>
      </p:pic>
      <p:pic>
        <p:nvPicPr>
          <p:cNvPr id="8" name="Picture 7">
            <a:extLst>
              <a:ext uri="{FF2B5EF4-FFF2-40B4-BE49-F238E27FC236}">
                <a16:creationId xmlns:a16="http://schemas.microsoft.com/office/drawing/2014/main" id="{A9E9F175-989F-4375-9AC2-46BE64EE07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9707" y="5151941"/>
            <a:ext cx="2046156" cy="1706059"/>
          </a:xfrm>
          <a:prstGeom prst="rect">
            <a:avLst/>
          </a:prstGeom>
        </p:spPr>
      </p:pic>
    </p:spTree>
    <p:extLst>
      <p:ext uri="{BB962C8B-B14F-4D97-AF65-F5344CB8AC3E}">
        <p14:creationId xmlns:p14="http://schemas.microsoft.com/office/powerpoint/2010/main" val="200741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roads overview</a:t>
            </a:r>
          </a:p>
        </p:txBody>
      </p:sp>
      <p:sp>
        <p:nvSpPr>
          <p:cNvPr id="3" name="Content Placeholder 2"/>
          <p:cNvSpPr>
            <a:spLocks noGrp="1"/>
          </p:cNvSpPr>
          <p:nvPr>
            <p:ph idx="1"/>
          </p:nvPr>
        </p:nvSpPr>
        <p:spPr>
          <a:xfrm>
            <a:off x="1069848" y="2121408"/>
            <a:ext cx="10058400" cy="3577934"/>
          </a:xfrm>
        </p:spPr>
        <p:txBody>
          <a:bodyPr>
            <a:normAutofit/>
          </a:bodyPr>
          <a:lstStyle/>
          <a:p>
            <a:pPr lvl="1"/>
            <a:r>
              <a:rPr lang="en-US" sz="2400" dirty="0"/>
              <a:t>Specific focus on highway sector</a:t>
            </a:r>
          </a:p>
          <a:p>
            <a:pPr lvl="1"/>
            <a:r>
              <a:rPr lang="en-US" sz="2400" dirty="0"/>
              <a:t>Taught by instructor experienced in highway construction</a:t>
            </a:r>
          </a:p>
          <a:p>
            <a:pPr lvl="1"/>
            <a:r>
              <a:rPr lang="en-US" sz="2400" dirty="0"/>
              <a:t>Class visits and hiring event will target employers and labor partners from highway sector</a:t>
            </a:r>
          </a:p>
          <a:p>
            <a:pPr lvl="1"/>
            <a:r>
              <a:rPr lang="en-US" sz="2400" dirty="0"/>
              <a:t>Classes ideally include a visit to a highway jobsite</a:t>
            </a:r>
          </a:p>
          <a:p>
            <a:pPr lvl="1"/>
            <a:endParaRPr lang="en-US" sz="2400" dirty="0"/>
          </a:p>
        </p:txBody>
      </p:sp>
      <p:pic>
        <p:nvPicPr>
          <p:cNvPr id="4" name="Content Placeholder 3">
            <a:extLst>
              <a:ext uri="{FF2B5EF4-FFF2-40B4-BE49-F238E27FC236}">
                <a16:creationId xmlns:a16="http://schemas.microsoft.com/office/drawing/2014/main" id="{3E922618-37B8-4E28-96FC-E39AAFC5EA1D}"/>
              </a:ext>
            </a:extLst>
          </p:cNvPr>
          <p:cNvPicPr>
            <a:picLocks noChangeAspect="1"/>
          </p:cNvPicPr>
          <p:nvPr/>
        </p:nvPicPr>
        <p:blipFill>
          <a:blip r:embed="rId3"/>
          <a:stretch>
            <a:fillRect/>
          </a:stretch>
        </p:blipFill>
        <p:spPr>
          <a:xfrm>
            <a:off x="9549141" y="238538"/>
            <a:ext cx="2642859" cy="1974461"/>
          </a:xfrm>
          <a:prstGeom prst="rect">
            <a:avLst/>
          </a:prstGeom>
        </p:spPr>
      </p:pic>
    </p:spTree>
    <p:extLst>
      <p:ext uri="{BB962C8B-B14F-4D97-AF65-F5344CB8AC3E}">
        <p14:creationId xmlns:p14="http://schemas.microsoft.com/office/powerpoint/2010/main" val="268096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NCCER overview</a:t>
            </a:r>
          </a:p>
        </p:txBody>
      </p:sp>
      <p:sp>
        <p:nvSpPr>
          <p:cNvPr id="3" name="Content Placeholder 2"/>
          <p:cNvSpPr>
            <a:spLocks noGrp="1"/>
          </p:cNvSpPr>
          <p:nvPr>
            <p:ph idx="1"/>
          </p:nvPr>
        </p:nvSpPr>
        <p:spPr>
          <a:xfrm>
            <a:off x="1069848" y="2121408"/>
            <a:ext cx="10058400" cy="3577934"/>
          </a:xfrm>
        </p:spPr>
        <p:txBody>
          <a:bodyPr>
            <a:normAutofit/>
          </a:bodyPr>
          <a:lstStyle/>
          <a:p>
            <a:pPr lvl="1"/>
            <a:r>
              <a:rPr lang="en-US" sz="2400" dirty="0"/>
              <a:t>Work with over 4,000 training providers across the United States</a:t>
            </a:r>
          </a:p>
          <a:p>
            <a:pPr lvl="1"/>
            <a:r>
              <a:rPr lang="en-US" sz="2400" dirty="0"/>
              <a:t>Curriculum reviewed by subject matter experts</a:t>
            </a:r>
          </a:p>
          <a:p>
            <a:pPr lvl="1"/>
            <a:r>
              <a:rPr lang="en-US" sz="2400" dirty="0"/>
              <a:t>Federally recognized credentials</a:t>
            </a:r>
          </a:p>
          <a:p>
            <a:pPr lvl="1"/>
            <a:r>
              <a:rPr lang="en-US" sz="2400" dirty="0"/>
              <a:t>Registry System of craftspeople</a:t>
            </a:r>
          </a:p>
          <a:p>
            <a:pPr lvl="1"/>
            <a:r>
              <a:rPr lang="en-US" sz="2400" dirty="0"/>
              <a:t>Stackable curriculum</a:t>
            </a:r>
          </a:p>
          <a:p>
            <a:pPr lvl="1"/>
            <a:r>
              <a:rPr lang="en-US" sz="2400" dirty="0"/>
              <a:t>Training modules with performance verification</a:t>
            </a:r>
          </a:p>
          <a:p>
            <a:pPr lvl="1"/>
            <a:r>
              <a:rPr lang="en-US" sz="2400" dirty="0"/>
              <a:t>Accredited Assessment Centers</a:t>
            </a:r>
          </a:p>
        </p:txBody>
      </p:sp>
      <p:pic>
        <p:nvPicPr>
          <p:cNvPr id="4" name="Content Placeholder 3">
            <a:extLst>
              <a:ext uri="{FF2B5EF4-FFF2-40B4-BE49-F238E27FC236}">
                <a16:creationId xmlns:a16="http://schemas.microsoft.com/office/drawing/2014/main" id="{3E922618-37B8-4E28-96FC-E39AAFC5EA1D}"/>
              </a:ext>
            </a:extLst>
          </p:cNvPr>
          <p:cNvPicPr>
            <a:picLocks noChangeAspect="1"/>
          </p:cNvPicPr>
          <p:nvPr/>
        </p:nvPicPr>
        <p:blipFill>
          <a:blip r:embed="rId3"/>
          <a:stretch>
            <a:fillRect/>
          </a:stretch>
        </p:blipFill>
        <p:spPr>
          <a:xfrm>
            <a:off x="9369481" y="104316"/>
            <a:ext cx="2822519" cy="2108684"/>
          </a:xfrm>
          <a:prstGeom prst="rect">
            <a:avLst/>
          </a:prstGeom>
        </p:spPr>
      </p:pic>
      <p:pic>
        <p:nvPicPr>
          <p:cNvPr id="6" name="Picture 5">
            <a:extLst>
              <a:ext uri="{FF2B5EF4-FFF2-40B4-BE49-F238E27FC236}">
                <a16:creationId xmlns:a16="http://schemas.microsoft.com/office/drawing/2014/main" id="{9A3AD867-931D-4A44-8F9F-CDD053020612}"/>
              </a:ext>
            </a:extLst>
          </p:cNvPr>
          <p:cNvPicPr>
            <a:picLocks noChangeAspect="1"/>
          </p:cNvPicPr>
          <p:nvPr/>
        </p:nvPicPr>
        <p:blipFill>
          <a:blip r:embed="rId4"/>
          <a:stretch>
            <a:fillRect/>
          </a:stretch>
        </p:blipFill>
        <p:spPr>
          <a:xfrm>
            <a:off x="9177467" y="3905709"/>
            <a:ext cx="2857500" cy="2847975"/>
          </a:xfrm>
          <a:prstGeom prst="rect">
            <a:avLst/>
          </a:prstGeom>
        </p:spPr>
      </p:pic>
    </p:spTree>
    <p:extLst>
      <p:ext uri="{BB962C8B-B14F-4D97-AF65-F5344CB8AC3E}">
        <p14:creationId xmlns:p14="http://schemas.microsoft.com/office/powerpoint/2010/main" val="92371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Roads Curriculum</a:t>
            </a:r>
          </a:p>
        </p:txBody>
      </p:sp>
      <p:sp>
        <p:nvSpPr>
          <p:cNvPr id="3" name="Content Placeholder 2"/>
          <p:cNvSpPr>
            <a:spLocks noGrp="1"/>
          </p:cNvSpPr>
          <p:nvPr>
            <p:ph idx="1"/>
          </p:nvPr>
        </p:nvSpPr>
        <p:spPr>
          <a:xfrm>
            <a:off x="1069848" y="2121408"/>
            <a:ext cx="10058400" cy="3577934"/>
          </a:xfrm>
        </p:spPr>
        <p:txBody>
          <a:bodyPr>
            <a:normAutofit/>
          </a:bodyPr>
          <a:lstStyle/>
          <a:p>
            <a:pPr lvl="1"/>
            <a:r>
              <a:rPr lang="en-US" sz="2400" dirty="0"/>
              <a:t>Includes 72 hours of Core Curriculum (same as BY)</a:t>
            </a:r>
          </a:p>
          <a:p>
            <a:pPr lvl="1"/>
            <a:r>
              <a:rPr lang="en-US" sz="2400" dirty="0"/>
              <a:t>OSHA 10 Certificate</a:t>
            </a:r>
          </a:p>
          <a:p>
            <a:pPr lvl="1"/>
            <a:r>
              <a:rPr lang="en-US" sz="2400" dirty="0"/>
              <a:t>Identification of Equipment used in Heavy Highway </a:t>
            </a:r>
          </a:p>
          <a:p>
            <a:pPr lvl="1"/>
            <a:r>
              <a:rPr lang="en-US" sz="2400" dirty="0"/>
              <a:t>Heavy Highway Safety</a:t>
            </a:r>
          </a:p>
          <a:p>
            <a:pPr lvl="1"/>
            <a:r>
              <a:rPr lang="en-US" sz="2400" dirty="0"/>
              <a:t>Work-Zone Safety</a:t>
            </a:r>
          </a:p>
          <a:p>
            <a:pPr lvl="1"/>
            <a:r>
              <a:rPr lang="en-US" sz="2400" dirty="0"/>
              <a:t>Certified Flagger Training</a:t>
            </a:r>
          </a:p>
          <a:p>
            <a:pPr lvl="1"/>
            <a:r>
              <a:rPr lang="en-US" sz="2400" dirty="0"/>
              <a:t>CPR Training</a:t>
            </a:r>
          </a:p>
          <a:p>
            <a:pPr lvl="1"/>
            <a:r>
              <a:rPr lang="en-US" sz="2400" dirty="0"/>
              <a:t>Financial Literacy</a:t>
            </a:r>
          </a:p>
          <a:p>
            <a:pPr lvl="1"/>
            <a:endParaRPr lang="en-US" sz="2400" dirty="0"/>
          </a:p>
        </p:txBody>
      </p:sp>
      <p:pic>
        <p:nvPicPr>
          <p:cNvPr id="4" name="Content Placeholder 3">
            <a:extLst>
              <a:ext uri="{FF2B5EF4-FFF2-40B4-BE49-F238E27FC236}">
                <a16:creationId xmlns:a16="http://schemas.microsoft.com/office/drawing/2014/main" id="{3E922618-37B8-4E28-96FC-E39AAFC5EA1D}"/>
              </a:ext>
            </a:extLst>
          </p:cNvPr>
          <p:cNvPicPr>
            <a:picLocks noChangeAspect="1"/>
          </p:cNvPicPr>
          <p:nvPr/>
        </p:nvPicPr>
        <p:blipFill>
          <a:blip r:embed="rId3"/>
          <a:stretch>
            <a:fillRect/>
          </a:stretch>
        </p:blipFill>
        <p:spPr>
          <a:xfrm>
            <a:off x="9369481" y="104316"/>
            <a:ext cx="2822519" cy="2108684"/>
          </a:xfrm>
          <a:prstGeom prst="rect">
            <a:avLst/>
          </a:prstGeom>
        </p:spPr>
      </p:pic>
      <p:pic>
        <p:nvPicPr>
          <p:cNvPr id="6" name="Picture 5">
            <a:extLst>
              <a:ext uri="{FF2B5EF4-FFF2-40B4-BE49-F238E27FC236}">
                <a16:creationId xmlns:a16="http://schemas.microsoft.com/office/drawing/2014/main" id="{9A3AD867-931D-4A44-8F9F-CDD053020612}"/>
              </a:ext>
            </a:extLst>
          </p:cNvPr>
          <p:cNvPicPr>
            <a:picLocks noChangeAspect="1"/>
          </p:cNvPicPr>
          <p:nvPr/>
        </p:nvPicPr>
        <p:blipFill>
          <a:blip r:embed="rId4"/>
          <a:stretch>
            <a:fillRect/>
          </a:stretch>
        </p:blipFill>
        <p:spPr>
          <a:xfrm>
            <a:off x="9177467" y="3905709"/>
            <a:ext cx="2857500" cy="2847975"/>
          </a:xfrm>
          <a:prstGeom prst="rect">
            <a:avLst/>
          </a:prstGeom>
        </p:spPr>
      </p:pic>
    </p:spTree>
    <p:extLst>
      <p:ext uri="{BB962C8B-B14F-4D97-AF65-F5344CB8AC3E}">
        <p14:creationId xmlns:p14="http://schemas.microsoft.com/office/powerpoint/2010/main" val="258546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Trainee Accountability</a:t>
            </a:r>
          </a:p>
        </p:txBody>
      </p:sp>
      <p:sp>
        <p:nvSpPr>
          <p:cNvPr id="3" name="Content Placeholder 2"/>
          <p:cNvSpPr>
            <a:spLocks noGrp="1"/>
          </p:cNvSpPr>
          <p:nvPr>
            <p:ph idx="1"/>
          </p:nvPr>
        </p:nvSpPr>
        <p:spPr>
          <a:xfrm>
            <a:off x="1069848" y="2121408"/>
            <a:ext cx="10058400" cy="3577934"/>
          </a:xfrm>
        </p:spPr>
        <p:txBody>
          <a:bodyPr>
            <a:normAutofit/>
          </a:bodyPr>
          <a:lstStyle/>
          <a:p>
            <a:r>
              <a:rPr lang="en-US" sz="2400" dirty="0"/>
              <a:t>Scoring system for intangibles</a:t>
            </a:r>
          </a:p>
          <a:p>
            <a:r>
              <a:rPr lang="en-US" sz="2400" dirty="0"/>
              <a:t>Start with 100 points, and must have 70 points to graduate. Deductions are made as follows: </a:t>
            </a:r>
          </a:p>
          <a:p>
            <a:pPr lvl="1"/>
            <a:r>
              <a:rPr lang="en-US" sz="2200" dirty="0"/>
              <a:t>Unexcused absence (10 points)</a:t>
            </a:r>
          </a:p>
          <a:p>
            <a:pPr lvl="1"/>
            <a:r>
              <a:rPr lang="en-US" sz="2200" dirty="0"/>
              <a:t>Tardiness (5 points)</a:t>
            </a:r>
          </a:p>
          <a:p>
            <a:pPr lvl="1"/>
            <a:r>
              <a:rPr lang="en-US" sz="2200" dirty="0"/>
              <a:t>Discipline (10 points)</a:t>
            </a:r>
          </a:p>
          <a:p>
            <a:pPr lvl="1"/>
            <a:r>
              <a:rPr lang="en-US" sz="2200" dirty="0"/>
              <a:t>Drug Free (31 points)</a:t>
            </a:r>
          </a:p>
        </p:txBody>
      </p:sp>
      <p:pic>
        <p:nvPicPr>
          <p:cNvPr id="4" name="Content Placeholder 3">
            <a:extLst>
              <a:ext uri="{FF2B5EF4-FFF2-40B4-BE49-F238E27FC236}">
                <a16:creationId xmlns:a16="http://schemas.microsoft.com/office/drawing/2014/main" id="{3E922618-37B8-4E28-96FC-E39AAFC5EA1D}"/>
              </a:ext>
            </a:extLst>
          </p:cNvPr>
          <p:cNvPicPr>
            <a:picLocks noChangeAspect="1"/>
          </p:cNvPicPr>
          <p:nvPr/>
        </p:nvPicPr>
        <p:blipFill>
          <a:blip r:embed="rId3"/>
          <a:stretch>
            <a:fillRect/>
          </a:stretch>
        </p:blipFill>
        <p:spPr>
          <a:xfrm>
            <a:off x="9369481" y="104316"/>
            <a:ext cx="2822519" cy="2108684"/>
          </a:xfrm>
          <a:prstGeom prst="rect">
            <a:avLst/>
          </a:prstGeom>
        </p:spPr>
      </p:pic>
    </p:spTree>
    <p:extLst>
      <p:ext uri="{BB962C8B-B14F-4D97-AF65-F5344CB8AC3E}">
        <p14:creationId xmlns:p14="http://schemas.microsoft.com/office/powerpoint/2010/main" val="261042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7899-AC1B-4D18-8AD2-F715B61644A4}"/>
              </a:ext>
            </a:extLst>
          </p:cNvPr>
          <p:cNvSpPr>
            <a:spLocks noGrp="1"/>
          </p:cNvSpPr>
          <p:nvPr>
            <p:ph type="title"/>
          </p:nvPr>
        </p:nvSpPr>
        <p:spPr>
          <a:xfrm>
            <a:off x="3985592" y="484632"/>
            <a:ext cx="7714794" cy="1609344"/>
          </a:xfrm>
          <a:ln>
            <a:noFill/>
          </a:ln>
        </p:spPr>
        <p:txBody>
          <a:bodyPr vert="horz" lIns="91440" tIns="45720" rIns="91440" bIns="45720" rtlCol="0">
            <a:normAutofit/>
          </a:bodyPr>
          <a:lstStyle/>
          <a:p>
            <a:r>
              <a:rPr lang="en-US" sz="3200" dirty="0"/>
              <a:t>		</a:t>
            </a:r>
            <a:r>
              <a:rPr lang="en-US" dirty="0"/>
              <a:t>How are we doing?</a:t>
            </a:r>
          </a:p>
        </p:txBody>
      </p:sp>
      <p:pic>
        <p:nvPicPr>
          <p:cNvPr id="4" name="Content Placeholder 3">
            <a:extLst>
              <a:ext uri="{FF2B5EF4-FFF2-40B4-BE49-F238E27FC236}">
                <a16:creationId xmlns:a16="http://schemas.microsoft.com/office/drawing/2014/main" id="{AEB47D58-A3CB-4988-B282-A229718658F2}"/>
              </a:ext>
            </a:extLst>
          </p:cNvPr>
          <p:cNvPicPr>
            <a:picLocks noGrp="1" noChangeAspect="1"/>
          </p:cNvPicPr>
          <p:nvPr>
            <p:ph idx="1"/>
          </p:nvPr>
        </p:nvPicPr>
        <p:blipFill>
          <a:blip r:embed="rId3"/>
          <a:stretch>
            <a:fillRect/>
          </a:stretch>
        </p:blipFill>
        <p:spPr>
          <a:xfrm>
            <a:off x="634000" y="861882"/>
            <a:ext cx="2915708" cy="2179492"/>
          </a:xfrm>
          <a:prstGeom prst="rect">
            <a:avLst/>
          </a:prstGeom>
        </p:spPr>
      </p:pic>
      <p:sp>
        <p:nvSpPr>
          <p:cNvPr id="3" name="Content Placeholder 2">
            <a:extLst>
              <a:ext uri="{FF2B5EF4-FFF2-40B4-BE49-F238E27FC236}">
                <a16:creationId xmlns:a16="http://schemas.microsoft.com/office/drawing/2014/main" id="{133E9389-84DC-4204-81A7-F3874A12CA2B}"/>
              </a:ext>
            </a:extLst>
          </p:cNvPr>
          <p:cNvSpPr>
            <a:spLocks noGrp="1"/>
          </p:cNvSpPr>
          <p:nvPr>
            <p:ph idx="1"/>
          </p:nvPr>
        </p:nvSpPr>
        <p:spPr>
          <a:xfrm>
            <a:off x="3816626" y="2121408"/>
            <a:ext cx="7883759" cy="4050792"/>
          </a:xfrm>
        </p:spPr>
        <p:txBody>
          <a:bodyPr vert="horz" lIns="91440" tIns="45720" rIns="91440" bIns="45720" rtlCol="0">
            <a:normAutofit/>
          </a:bodyPr>
          <a:lstStyle/>
          <a:p>
            <a:pPr marL="0" indent="0">
              <a:buNone/>
            </a:pPr>
            <a:r>
              <a:rPr lang="en-US" b="1" i="0" u="sng" dirty="0">
                <a:effectLst/>
                <a:latin typeface="-apple-system"/>
              </a:rPr>
              <a:t>2020 Program Performance and Highlights:</a:t>
            </a:r>
          </a:p>
          <a:p>
            <a:r>
              <a:rPr lang="en-US" b="0" i="0" dirty="0">
                <a:effectLst/>
                <a:latin typeface="-apple-system"/>
              </a:rPr>
              <a:t>82.6% of our students complete the class</a:t>
            </a:r>
          </a:p>
          <a:p>
            <a:r>
              <a:rPr lang="en-US" b="0" i="0" dirty="0">
                <a:effectLst/>
                <a:latin typeface="-apple-system"/>
              </a:rPr>
              <a:t>77.2% of our students are (still employed) 6 months following class</a:t>
            </a:r>
          </a:p>
          <a:p>
            <a:r>
              <a:rPr lang="en-US" b="0" i="0" dirty="0">
                <a:effectLst/>
                <a:latin typeface="-apple-system"/>
              </a:rPr>
              <a:t>$20.58/</a:t>
            </a:r>
            <a:r>
              <a:rPr lang="en-US" b="0" i="0" dirty="0" err="1">
                <a:effectLst/>
                <a:latin typeface="-apple-system"/>
              </a:rPr>
              <a:t>hr</a:t>
            </a:r>
            <a:r>
              <a:rPr lang="en-US" b="0" i="0" dirty="0">
                <a:effectLst/>
                <a:latin typeface="-apple-system"/>
              </a:rPr>
              <a:t> graduates median earnings at 6 months following class.</a:t>
            </a:r>
          </a:p>
          <a:p>
            <a:r>
              <a:rPr lang="en-US" dirty="0">
                <a:latin typeface="-apple-system"/>
              </a:rPr>
              <a:t>E</a:t>
            </a:r>
            <a:r>
              <a:rPr lang="en-US" b="0" i="0" dirty="0">
                <a:effectLst/>
                <a:latin typeface="-apple-system"/>
              </a:rPr>
              <a:t>xceptional </a:t>
            </a:r>
            <a:r>
              <a:rPr lang="en-US" dirty="0">
                <a:latin typeface="-apple-system"/>
              </a:rPr>
              <a:t>P</a:t>
            </a:r>
            <a:r>
              <a:rPr lang="en-US" b="0" i="0" dirty="0">
                <a:effectLst/>
                <a:latin typeface="-apple-system"/>
              </a:rPr>
              <a:t>erformance </a:t>
            </a:r>
            <a:r>
              <a:rPr lang="en-US" dirty="0">
                <a:latin typeface="-apple-system"/>
              </a:rPr>
              <a:t>C</a:t>
            </a:r>
            <a:r>
              <a:rPr lang="en-US" b="0" i="0" dirty="0">
                <a:effectLst/>
                <a:latin typeface="-apple-system"/>
              </a:rPr>
              <a:t>riteria” by the state. </a:t>
            </a:r>
          </a:p>
          <a:p>
            <a:r>
              <a:rPr lang="en-US" b="0" i="0" dirty="0">
                <a:effectLst/>
                <a:latin typeface="-apple-system"/>
              </a:rPr>
              <a:t>48% of our students have felonies</a:t>
            </a:r>
          </a:p>
          <a:p>
            <a:r>
              <a:rPr lang="en-US" b="0" i="0" dirty="0">
                <a:effectLst/>
                <a:latin typeface="-apple-system"/>
              </a:rPr>
              <a:t>72% are minorities</a:t>
            </a:r>
          </a:p>
          <a:p>
            <a:r>
              <a:rPr lang="en-US" b="0" i="0" dirty="0">
                <a:effectLst/>
                <a:latin typeface="-apple-system"/>
              </a:rPr>
              <a:t>15% don’t have a high school diploma or equivalent.</a:t>
            </a: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90098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29CED-0676-4A34-9516-B052BAC18B8A}"/>
              </a:ext>
            </a:extLst>
          </p:cNvPr>
          <p:cNvSpPr>
            <a:spLocks noGrp="1"/>
          </p:cNvSpPr>
          <p:nvPr>
            <p:ph type="ctrTitle" idx="4294967295"/>
          </p:nvPr>
        </p:nvSpPr>
        <p:spPr>
          <a:xfrm>
            <a:off x="0" y="1122363"/>
            <a:ext cx="13424452" cy="2387600"/>
          </a:xfrm>
        </p:spPr>
        <p:txBody>
          <a:bodyPr/>
          <a:lstStyle/>
          <a:p>
            <a:r>
              <a:rPr lang="en-US" dirty="0"/>
              <a:t>                                           </a:t>
            </a:r>
            <a:r>
              <a:rPr lang="en-US" sz="4000" dirty="0"/>
              <a:t>Workforce Programs</a:t>
            </a:r>
          </a:p>
        </p:txBody>
      </p:sp>
      <p:pic>
        <p:nvPicPr>
          <p:cNvPr id="8" name="Picture 2" descr="Hiring Hoosiers: INDOT to hold virtual job fair for more than 1,000 jobs">
            <a:extLst>
              <a:ext uri="{FF2B5EF4-FFF2-40B4-BE49-F238E27FC236}">
                <a16:creationId xmlns:a16="http://schemas.microsoft.com/office/drawing/2014/main" id="{2256E268-77E7-4DA3-BA5F-66CC9EDB3A8C}"/>
              </a:ext>
            </a:extLst>
          </p:cNvPr>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l="20003" r="13334"/>
          <a:stretch/>
        </p:blipFill>
        <p:spPr bwMode="auto">
          <a:xfrm>
            <a:off x="0" y="0"/>
            <a:ext cx="6096000" cy="6858000"/>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7D9FAF2-3903-4BCA-80FF-21989DFD8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488" y="5430129"/>
            <a:ext cx="1712512" cy="1427871"/>
          </a:xfrm>
          <a:prstGeom prst="rect">
            <a:avLst/>
          </a:prstGeom>
        </p:spPr>
      </p:pic>
      <p:sp>
        <p:nvSpPr>
          <p:cNvPr id="9" name="TextBox 8">
            <a:extLst>
              <a:ext uri="{FF2B5EF4-FFF2-40B4-BE49-F238E27FC236}">
                <a16:creationId xmlns:a16="http://schemas.microsoft.com/office/drawing/2014/main" id="{B3366BC6-6DC2-4700-AD97-376EA0D80A01}"/>
              </a:ext>
            </a:extLst>
          </p:cNvPr>
          <p:cNvSpPr txBox="1"/>
          <p:nvPr/>
        </p:nvSpPr>
        <p:spPr>
          <a:xfrm>
            <a:off x="7262191" y="3240157"/>
            <a:ext cx="4359966" cy="1477328"/>
          </a:xfrm>
          <a:prstGeom prst="rect">
            <a:avLst/>
          </a:prstGeom>
          <a:noFill/>
        </p:spPr>
        <p:txBody>
          <a:bodyPr wrap="square" rtlCol="0">
            <a:spAutoFit/>
          </a:bodyPr>
          <a:lstStyle/>
          <a:p>
            <a:pPr defTabSz="914400">
              <a:defRPr/>
            </a:pPr>
            <a:r>
              <a:rPr kumimoji="0" lang="en-US" sz="1800" b="0" i="0" u="none" strike="noStrike" kern="1200" cap="none" spc="0" normalizeH="0" baseline="0" noProof="0" dirty="0">
                <a:ln>
                  <a:noFill/>
                </a:ln>
                <a:solidFill>
                  <a:prstClr val="black"/>
                </a:solidFill>
                <a:effectLst/>
                <a:uLnTx/>
                <a:uFillTx/>
                <a:latin typeface="Rockwell"/>
                <a:ea typeface="+mn-ea"/>
                <a:cs typeface="+mn-cs"/>
              </a:rPr>
              <a:t>Adult Education – BY Roads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a:ea typeface="+mn-ea"/>
                <a:cs typeface="+mn-cs"/>
              </a:rPr>
              <a:t>High School – Hamilton Heights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a:ea typeface="+mn-ea"/>
                <a:cs typeface="+mn-cs"/>
              </a:rPr>
              <a:t>Re-entry – Moving Forward</a:t>
            </a:r>
          </a:p>
        </p:txBody>
      </p:sp>
    </p:spTree>
    <p:extLst>
      <p:ext uri="{BB962C8B-B14F-4D97-AF65-F5344CB8AC3E}">
        <p14:creationId xmlns:p14="http://schemas.microsoft.com/office/powerpoint/2010/main" val="172164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a:extLst>
              <a:ext uri="{FF2B5EF4-FFF2-40B4-BE49-F238E27FC236}">
                <a16:creationId xmlns:a16="http://schemas.microsoft.com/office/drawing/2014/main" id="{BE3AF289-595A-43AB-917C-E05D9DBEB125}"/>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BY Roads</a:t>
            </a:r>
          </a:p>
        </p:txBody>
      </p:sp>
      <p:sp>
        <p:nvSpPr>
          <p:cNvPr id="3078" name="Content Placeholder 3077">
            <a:extLst>
              <a:ext uri="{FF2B5EF4-FFF2-40B4-BE49-F238E27FC236}">
                <a16:creationId xmlns:a16="http://schemas.microsoft.com/office/drawing/2014/main" id="{92DDFB19-999E-44E1-BF1C-64CC933EBB27}"/>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dirty="0"/>
              <a:t>Adult Training</a:t>
            </a:r>
          </a:p>
        </p:txBody>
      </p:sp>
      <p:sp>
        <p:nvSpPr>
          <p:cNvPr id="9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pic>
        <p:nvPicPr>
          <p:cNvPr id="3074" name="Picture 2">
            <a:extLst>
              <a:ext uri="{FF2B5EF4-FFF2-40B4-BE49-F238E27FC236}">
                <a16:creationId xmlns:a16="http://schemas.microsoft.com/office/drawing/2014/main" id="{C5FC7798-E1A2-4CE4-813E-C2E32EDD66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77" r="-1" b="314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2716</TotalTime>
  <Words>1636</Words>
  <Application>Microsoft Office PowerPoint</Application>
  <PresentationFormat>Widescreen</PresentationFormat>
  <Paragraphs>238</Paragraphs>
  <Slides>27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-apple-system</vt:lpstr>
      <vt:lpstr>Arial</vt:lpstr>
      <vt:lpstr>Calibri</vt:lpstr>
      <vt:lpstr>Rockwell</vt:lpstr>
      <vt:lpstr>Rockwell Condensed</vt:lpstr>
      <vt:lpstr>Wingdings</vt:lpstr>
      <vt:lpstr>Wood Type</vt:lpstr>
      <vt:lpstr>1_Office Theme</vt:lpstr>
      <vt:lpstr>PowerPoint Presentation</vt:lpstr>
      <vt:lpstr>  training objectives</vt:lpstr>
      <vt:lpstr>by roads overview</vt:lpstr>
      <vt:lpstr>NCCER overview</vt:lpstr>
      <vt:lpstr>BY Roads Curriculum</vt:lpstr>
      <vt:lpstr>Trainee Accountability</vt:lpstr>
      <vt:lpstr>  How are we doing?</vt:lpstr>
      <vt:lpstr>                                           Workforce Programs</vt:lpstr>
      <vt:lpstr>BY Roads</vt:lpstr>
      <vt:lpstr>Stakeholder Engagement</vt:lpstr>
      <vt:lpstr>            Stakeholders</vt:lpstr>
      <vt:lpstr>BY Roads  Construction Program</vt:lpstr>
      <vt:lpstr>Heavy Highway Curriculum</vt:lpstr>
      <vt:lpstr>Horizontal Classroom Visits</vt:lpstr>
      <vt:lpstr>BY Roads</vt:lpstr>
      <vt:lpstr>Lessons Learned</vt:lpstr>
      <vt:lpstr>Lessons Learned</vt:lpstr>
      <vt:lpstr>Lessons Learned</vt:lpstr>
      <vt:lpstr>Lessons Learned</vt:lpstr>
      <vt:lpstr>K12 – Horizontal Pathway</vt:lpstr>
      <vt:lpstr>Hamilton Heights SEAL</vt:lpstr>
      <vt:lpstr>Summer Training 2021</vt:lpstr>
      <vt:lpstr>Hamilton Heights High School </vt:lpstr>
      <vt:lpstr>Moving Forward with INDOT </vt:lpstr>
      <vt:lpstr>Results to Date</vt:lpstr>
      <vt:lpstr>Final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Martin</dc:creator>
  <cp:lastModifiedBy>Dalton, David M</cp:lastModifiedBy>
  <cp:revision>58</cp:revision>
  <cp:lastPrinted>2019-12-02T16:30:48Z</cp:lastPrinted>
  <dcterms:created xsi:type="dcterms:W3CDTF">2019-03-05T18:25:50Z</dcterms:created>
  <dcterms:modified xsi:type="dcterms:W3CDTF">2021-11-03T16:52:04Z</dcterms:modified>
</cp:coreProperties>
</file>